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6" r:id="rId3"/>
    <p:sldMasterId id="2147483698" r:id="rId4"/>
    <p:sldMasterId id="2147483710" r:id="rId5"/>
    <p:sldMasterId id="2147483722" r:id="rId6"/>
  </p:sldMasterIdLst>
  <p:sldIdLst>
    <p:sldId id="256" r:id="rId7"/>
    <p:sldId id="257" r:id="rId8"/>
    <p:sldId id="269" r:id="rId9"/>
    <p:sldId id="268" r:id="rId10"/>
    <p:sldId id="259" r:id="rId11"/>
    <p:sldId id="260" r:id="rId12"/>
    <p:sldId id="266" r:id="rId13"/>
    <p:sldId id="270" r:id="rId14"/>
    <p:sldId id="264" r:id="rId15"/>
    <p:sldId id="262" r:id="rId16"/>
    <p:sldId id="267" r:id="rId17"/>
    <p:sldId id="265" r:id="rId18"/>
    <p:sldId id="261" r:id="rId19"/>
    <p:sldId id="27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1AF1826-C1D2-7947-8313-CC8D33830DF4}" name="philippa cordingley" initials="pc" userId="369a9c79c9c14404" providerId="Windows Live"/>
  <p188:author id="{8DA4412B-ECAC-E863-D1DF-2BE747EFEAD3}" name="Bart Crisp" initials="BC" userId="8a54d9cf25f11657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2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8/10/relationships/authors" Target="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9E4894-D813-45B2-ADC4-54349CA88C93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F3C0F-AF2A-4139-9104-84625ADAB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242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9E4894-D813-45B2-ADC4-54349CA88C93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F3C0F-AF2A-4139-9104-84625ADAB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83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9E4894-D813-45B2-ADC4-54349CA88C93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F3C0F-AF2A-4139-9104-84625ADAB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202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07533" y="15573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595533" y="1557338"/>
            <a:ext cx="5384800" cy="4525962"/>
          </a:xfrm>
        </p:spPr>
        <p:txBody>
          <a:bodyPr/>
          <a:lstStyle/>
          <a:p>
            <a:pPr lvl="0"/>
            <a:r>
              <a:rPr lang="en-US" noProof="0"/>
              <a:t>Click icon to add online image</a:t>
            </a:r>
            <a:endParaRPr lang="en-GB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61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3984" y="169863"/>
            <a:ext cx="6060016" cy="633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484313"/>
            <a:ext cx="5384800" cy="46085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484313"/>
            <a:ext cx="5384800" cy="22272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863975"/>
            <a:ext cx="5384800" cy="2228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fld id="{109E4894-D813-45B2-ADC4-54349CA88C93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9144000" y="6581776"/>
            <a:ext cx="2844800" cy="276225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fld id="{2BDF3C0F-AF2A-4139-9104-84625ADAB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324590"/>
      </p:ext>
    </p:extLst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F219-0172-4D79-B26F-A0E708A3186E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1289-1288-4E62-9A9E-8E986C80D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139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F219-0172-4D79-B26F-A0E708A3186E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1289-1288-4E62-9A9E-8E986C80D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310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F219-0172-4D79-B26F-A0E708A3186E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1289-1288-4E62-9A9E-8E986C80D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37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F219-0172-4D79-B26F-A0E708A3186E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1289-1288-4E62-9A9E-8E986C80D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61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F219-0172-4D79-B26F-A0E708A3186E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1289-1288-4E62-9A9E-8E986C80D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3988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F219-0172-4D79-B26F-A0E708A3186E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1289-1288-4E62-9A9E-8E986C80D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77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371" y="1628800"/>
            <a:ext cx="10081120" cy="4525963"/>
          </a:xfrm>
        </p:spPr>
        <p:txBody>
          <a:bodyPr/>
          <a:lstStyle>
            <a:lvl1pPr marL="269875" indent="-269875">
              <a:defRPr/>
            </a:lvl1pPr>
            <a:lvl2pPr marL="539750" indent="-269875">
              <a:defRPr/>
            </a:lvl2pPr>
            <a:lvl3pPr marL="903288" indent="-282575">
              <a:defRPr/>
            </a:lvl3pPr>
            <a:lvl4pPr marL="1347788" indent="-363538">
              <a:defRPr/>
            </a:lvl4pPr>
            <a:lvl5pPr marL="1700213" indent="-352425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9E4894-D813-45B2-ADC4-54349CA88C93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F3C0F-AF2A-4139-9104-84625ADAB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4280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F219-0172-4D79-B26F-A0E708A3186E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1289-1288-4E62-9A9E-8E986C80D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F219-0172-4D79-B26F-A0E708A3186E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1289-1288-4E62-9A9E-8E986C80D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370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F219-0172-4D79-B26F-A0E708A3186E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1289-1288-4E62-9A9E-8E986C80D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112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F219-0172-4D79-B26F-A0E708A3186E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1289-1288-4E62-9A9E-8E986C80D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06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F219-0172-4D79-B26F-A0E708A3186E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1289-1288-4E62-9A9E-8E986C80D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554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5100" y="1322389"/>
            <a:ext cx="11861800" cy="5400675"/>
            <a:chOff x="75" y="832"/>
            <a:chExt cx="6066" cy="3402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75" y="832"/>
              <a:ext cx="428" cy="353"/>
            </a:xfrm>
            <a:prstGeom prst="rect">
              <a:avLst/>
            </a:prstGeom>
            <a:solidFill>
              <a:srgbClr val="00239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75" y="832"/>
              <a:ext cx="6066" cy="3402"/>
            </a:xfrm>
            <a:prstGeom prst="roundRect">
              <a:avLst>
                <a:gd name="adj" fmla="val 5611"/>
              </a:avLst>
            </a:prstGeom>
            <a:solidFill>
              <a:srgbClr val="00239B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</p:grp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99534" y="6264276"/>
            <a:ext cx="11523133" cy="402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0" hangingPunct="0">
              <a:defRPr/>
            </a:pPr>
            <a:r>
              <a:rPr lang="en-GB" sz="2000" b="0" i="1">
                <a:solidFill>
                  <a:schemeClr val="bg1"/>
                </a:solidFill>
              </a:rPr>
              <a:t>developing people, improving young lives  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79518" y="131764"/>
            <a:ext cx="20701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81000" y="1619250"/>
            <a:ext cx="11226800" cy="1143000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47566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36849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17067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251" y="1536700"/>
            <a:ext cx="5687483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2934" y="1536700"/>
            <a:ext cx="5687484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934005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1924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9E4894-D813-45B2-ADC4-54349CA88C93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F3C0F-AF2A-4139-9104-84625ADAB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5197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35163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29571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07131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08960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58610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06934" y="250826"/>
            <a:ext cx="2893484" cy="5603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1" y="250826"/>
            <a:ext cx="8481483" cy="5603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7605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25A95-7005-40D1-A433-689B3725FE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8580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D1705-7407-416C-94A9-CF024B5099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6564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0E248-3144-4014-8E45-95CB776EEF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53576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B92A6-8251-4CD4-97CA-34CA99AB6B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92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9E4894-D813-45B2-ADC4-54349CA88C93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F3C0F-AF2A-4139-9104-84625ADAB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1845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010CB-48EE-411E-B43B-6AE3EB5ADE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748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F24E1-DA5C-40EA-9BD3-473334321C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8897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93A1E-AA78-4C6E-8C21-6FE764D43A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0330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1571D-23CC-4DA5-BBC6-33A41BFF17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6224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D5C06-2197-4283-9BFB-C547E80E23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8388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26FB4-203D-430D-8879-7364EB746B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2379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C8B18-CD9F-444B-A44E-9E142C43F6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585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5100" y="1322389"/>
            <a:ext cx="11861800" cy="5400675"/>
            <a:chOff x="75" y="832"/>
            <a:chExt cx="6066" cy="3402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75" y="832"/>
              <a:ext cx="428" cy="353"/>
            </a:xfrm>
            <a:prstGeom prst="rect">
              <a:avLst/>
            </a:prstGeom>
            <a:solidFill>
              <a:srgbClr val="00239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75" y="832"/>
              <a:ext cx="6066" cy="3402"/>
            </a:xfrm>
            <a:prstGeom prst="roundRect">
              <a:avLst>
                <a:gd name="adj" fmla="val 5611"/>
              </a:avLst>
            </a:prstGeom>
            <a:solidFill>
              <a:srgbClr val="00239B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</p:grp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99534" y="6264276"/>
            <a:ext cx="11523133" cy="402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0" hangingPunct="0">
              <a:defRPr/>
            </a:pPr>
            <a:r>
              <a:rPr lang="en-GB" sz="2000" b="0" i="1">
                <a:solidFill>
                  <a:schemeClr val="bg1"/>
                </a:solidFill>
              </a:rPr>
              <a:t>developing people, improving young lives  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79518" y="131764"/>
            <a:ext cx="20701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81000" y="1619250"/>
            <a:ext cx="11226800" cy="1143000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441630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1779295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2995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9E4894-D813-45B2-ADC4-54349CA88C93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F3C0F-AF2A-4139-9104-84625ADAB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9832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251" y="1536700"/>
            <a:ext cx="5687483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2934" y="1536700"/>
            <a:ext cx="5687484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85496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663009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62443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137325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33221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54825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043549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06934" y="250826"/>
            <a:ext cx="2893484" cy="5603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1" y="250826"/>
            <a:ext cx="8481483" cy="5603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600499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25A95-7005-40D1-A433-689B3725FE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37667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D1705-7407-416C-94A9-CF024B5099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389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9E4894-D813-45B2-ADC4-54349CA88C93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F3C0F-AF2A-4139-9104-84625ADAB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00113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0E248-3144-4014-8E45-95CB776EEF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77574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B92A6-8251-4CD4-97CA-34CA99AB6B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753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010CB-48EE-411E-B43B-6AE3EB5ADE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74375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F24E1-DA5C-40EA-9BD3-473334321C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60926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93A1E-AA78-4C6E-8C21-6FE764D43A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11376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1571D-23CC-4DA5-BBC6-33A41BFF17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0400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D5C06-2197-4283-9BFB-C547E80E23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21895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26FB4-203D-430D-8879-7364EB746B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25740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C8B18-CD9F-444B-A44E-9E142C43F6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942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9E4894-D813-45B2-ADC4-54349CA88C93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F3C0F-AF2A-4139-9104-84625ADAB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48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9E4894-D813-45B2-ADC4-54349CA88C93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F3C0F-AF2A-4139-9104-84625ADAB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92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9E4894-D813-45B2-ADC4-54349CA88C93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F3C0F-AF2A-4139-9104-84625ADAB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70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2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109E4894-D813-45B2-ADC4-54349CA88C93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2BDF3C0F-AF2A-4139-9104-84625ADAB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0F219-0172-4D79-B26F-A0E708A3186E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81289-1288-4E62-9A9E-8E986C80D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4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222251" y="250826"/>
            <a:ext cx="11578167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2251" y="1536700"/>
            <a:ext cx="11578167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8" name="Picture 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265833" y="5937250"/>
            <a:ext cx="1610784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621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39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39B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39B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39B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39B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39B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39B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39B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39B"/>
          </a:solidFill>
          <a:latin typeface="Arial" charset="0"/>
        </a:defRPr>
      </a:lvl9pPr>
    </p:titleStyle>
    <p:bodyStyle>
      <a:lvl1pPr marL="355600" indent="-355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354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Times"/>
        <a:buChar char="–"/>
        <a:defRPr>
          <a:solidFill>
            <a:srgbClr val="000000"/>
          </a:solidFill>
          <a:latin typeface="+mn-lt"/>
        </a:defRPr>
      </a:lvl2pPr>
      <a:lvl3pPr marL="984250" indent="-2651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1600">
          <a:solidFill>
            <a:srgbClr val="000000"/>
          </a:solidFill>
          <a:latin typeface="+mn-lt"/>
        </a:defRPr>
      </a:lvl3pPr>
      <a:lvl4pPr marL="1300163" indent="-3143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Times"/>
        <a:buChar char="–"/>
        <a:defRPr sz="14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14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1"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CDE92C3-BC69-4AE5-8D2E-BE7FAEA9C7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123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222251" y="250826"/>
            <a:ext cx="11578167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2251" y="1536700"/>
            <a:ext cx="11578167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8" name="Picture 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265833" y="5937250"/>
            <a:ext cx="1610784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3408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39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39B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39B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39B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39B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39B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39B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39B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39B"/>
          </a:solidFill>
          <a:latin typeface="Arial" charset="0"/>
        </a:defRPr>
      </a:lvl9pPr>
    </p:titleStyle>
    <p:bodyStyle>
      <a:lvl1pPr marL="355600" indent="-355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354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Times"/>
        <a:buChar char="–"/>
        <a:defRPr>
          <a:solidFill>
            <a:srgbClr val="000000"/>
          </a:solidFill>
          <a:latin typeface="+mn-lt"/>
        </a:defRPr>
      </a:lvl2pPr>
      <a:lvl3pPr marL="984250" indent="-2651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1600">
          <a:solidFill>
            <a:srgbClr val="000000"/>
          </a:solidFill>
          <a:latin typeface="+mn-lt"/>
        </a:defRPr>
      </a:lvl3pPr>
      <a:lvl4pPr marL="1300163" indent="-3143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Times"/>
        <a:buChar char="–"/>
        <a:defRPr sz="14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14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1"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CDE92C3-BC69-4AE5-8D2E-BE7FAEA9C7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298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Shonogh@wholeeducation.org" TargetMode="External"/><Relationship Id="rId2" Type="http://schemas.openxmlformats.org/officeDocument/2006/relationships/hyperlink" Target="mailto:Philippa.Cordingley@curee.co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art.crisp@curee.co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uree.co.uk/files/shared/GSM_report_public_version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B475B-901E-524F-01DD-11C75EB7F5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should we be thinking about school improvement &amp; accountability?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8EAA26-828E-8DF6-5374-58E630B268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Professor Philippa Cordingley</a:t>
            </a:r>
          </a:p>
          <a:p>
            <a:r>
              <a:rPr lang="en-GB" dirty="0"/>
              <a:t>Shonogh Pilgrim</a:t>
            </a:r>
          </a:p>
          <a:p>
            <a:r>
              <a:rPr lang="en-GB" dirty="0"/>
              <a:t>Bart Crisp</a:t>
            </a:r>
          </a:p>
        </p:txBody>
      </p:sp>
    </p:spTree>
    <p:extLst>
      <p:ext uri="{BB962C8B-B14F-4D97-AF65-F5344CB8AC3E}">
        <p14:creationId xmlns:p14="http://schemas.microsoft.com/office/powerpoint/2010/main" val="1921814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5E7EE-785D-D59F-30CD-B1C245CB9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5345" y="274638"/>
            <a:ext cx="8697191" cy="1143000"/>
          </a:xfrm>
        </p:spPr>
        <p:txBody>
          <a:bodyPr/>
          <a:lstStyle/>
          <a:p>
            <a:r>
              <a:rPr lang="en-GB" sz="4000" dirty="0"/>
              <a:t>SKEIN Momentum &amp; Beyond Ofsted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CAE42-9DCF-C058-0531-0192BD551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Overlaps</a:t>
            </a:r>
          </a:p>
          <a:p>
            <a:pPr lvl="1"/>
            <a:r>
              <a:rPr lang="en-GB" dirty="0"/>
              <a:t>Most recommendations (</a:t>
            </a:r>
            <a:r>
              <a:rPr lang="en-GB" dirty="0" err="1"/>
              <a:t>eg</a:t>
            </a:r>
            <a:r>
              <a:rPr lang="en-GB" dirty="0"/>
              <a:t> schools creating their own performance reviews, supported by external partners) are wholly compatible with SKEIN Momentum</a:t>
            </a:r>
          </a:p>
          <a:p>
            <a:pPr lvl="1"/>
            <a:r>
              <a:rPr lang="en-GB" dirty="0"/>
              <a:t>True with or without peer review, though peer review strengthens the connections</a:t>
            </a:r>
          </a:p>
          <a:p>
            <a:r>
              <a:rPr lang="en-GB" dirty="0"/>
              <a:t>Challenges</a:t>
            </a:r>
          </a:p>
          <a:p>
            <a:pPr lvl="1"/>
            <a:r>
              <a:rPr lang="en-GB" dirty="0"/>
              <a:t>Accountability doesn’t locate CPD, or CPD</a:t>
            </a:r>
            <a:r>
              <a:rPr lang="en-GB" b="1" i="1" dirty="0">
                <a:solidFill>
                  <a:srgbClr val="FF0000"/>
                </a:solidFill>
              </a:rPr>
              <a:t>L, </a:t>
            </a:r>
            <a:r>
              <a:rPr lang="en-GB" dirty="0"/>
              <a:t>as an improvement  driver</a:t>
            </a:r>
          </a:p>
          <a:p>
            <a:pPr lvl="1"/>
            <a:r>
              <a:rPr lang="en-GB" dirty="0"/>
              <a:t>A specific focus on formative recommendations ( which could make the accountability system itself more accountable) is not yet surfacing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669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39F8D-07B5-2A99-F1A2-1FCD620AB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arguments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7453A-D7A2-4B6A-D2A9-E874FB6CE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Matthew Effect emerging here:</a:t>
            </a:r>
          </a:p>
          <a:p>
            <a:pPr lvl="1"/>
            <a:r>
              <a:rPr lang="en-GB" dirty="0"/>
              <a:t>challenging to build a holistic picture if schools are fighting on many fronts; easier for schools with more momentum. </a:t>
            </a:r>
            <a:r>
              <a:rPr lang="en-GB" i="1" dirty="0"/>
              <a:t>So, it is crucial to put systems &amp; processes in place to ensure the first group are not losing out. </a:t>
            </a:r>
          </a:p>
          <a:p>
            <a:pPr lvl="1"/>
            <a:r>
              <a:rPr lang="en-GB" dirty="0"/>
              <a:t>Ensuring schools have time, space and capacity to engage with structured peer review based approaches is hugely beneficial – but there are huge demands on time and resources and a risk of “rushing to mark”. I</a:t>
            </a:r>
            <a:r>
              <a:rPr lang="en-GB" i="1" dirty="0"/>
              <a:t>mposing demands on schools to do this without also investing in time and capacity building is dangerous</a:t>
            </a:r>
          </a:p>
          <a:p>
            <a:pPr lvl="1"/>
            <a:r>
              <a:rPr lang="en-GB" dirty="0"/>
              <a:t>Providing detail, specificity and transparency in the evidence collection and interpretation tools, at every level of progress, is key to scaffolding peer review</a:t>
            </a:r>
          </a:p>
          <a:p>
            <a:r>
              <a:rPr lang="en-GB" dirty="0"/>
              <a:t>SKEIN Momentum provides an implicit Theory of Change. This analysis prompted us to make this explicit at school and system level, which we are continuing to develop now. </a:t>
            </a:r>
          </a:p>
          <a:p>
            <a:r>
              <a:rPr lang="en-GB" dirty="0"/>
              <a:t>Watch this space and your questions/comments for more information!</a:t>
            </a:r>
            <a:endParaRPr lang="en-GB" strike="sngStrike" dirty="0"/>
          </a:p>
        </p:txBody>
      </p:sp>
    </p:spTree>
    <p:extLst>
      <p:ext uri="{BB962C8B-B14F-4D97-AF65-F5344CB8AC3E}">
        <p14:creationId xmlns:p14="http://schemas.microsoft.com/office/powerpoint/2010/main" val="3613528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934B1-7E3D-1C6D-F7AE-FE52A171D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44A60-DB7A-EA9D-BF10-394039F07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/>
              <a:t>Beyond Ofsted’s call for the inspectorate to be held to account.  SKEIN Momentum helps systematise that via the consistent, research-based framework </a:t>
            </a:r>
            <a:r>
              <a:rPr lang="en-GB" i="1" dirty="0"/>
              <a:t>tightly linked to evidence collection and interpretation in every area</a:t>
            </a:r>
            <a:endParaRPr lang="en-GB" dirty="0"/>
          </a:p>
          <a:p>
            <a:pPr lvl="1"/>
            <a:r>
              <a:rPr lang="en-GB" dirty="0"/>
              <a:t>Beyond Ofsted lacks clear mechanisms to examine the drivers of individual teacher and pupil development</a:t>
            </a:r>
            <a:r>
              <a:rPr lang="en-GB" i="1" dirty="0"/>
              <a:t>. Focus group tools, </a:t>
            </a:r>
            <a:r>
              <a:rPr lang="en-GB" i="1" dirty="0" err="1"/>
              <a:t>eg</a:t>
            </a:r>
            <a:r>
              <a:rPr lang="en-GB" i="1" dirty="0"/>
              <a:t> re use of evidence and powerful conversations:</a:t>
            </a:r>
          </a:p>
          <a:p>
            <a:pPr lvl="2"/>
            <a:r>
              <a:rPr lang="en-GB" i="1" dirty="0"/>
              <a:t>Would provide a granular means of identifying what’s in a school’s ZPD, and would ensure ALL stakeholders have a voice in school accountability.</a:t>
            </a:r>
          </a:p>
        </p:txBody>
      </p:sp>
    </p:spTree>
    <p:extLst>
      <p:ext uri="{BB962C8B-B14F-4D97-AF65-F5344CB8AC3E}">
        <p14:creationId xmlns:p14="http://schemas.microsoft.com/office/powerpoint/2010/main" val="84452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898BA-7412-6123-8EA7-3AB5053F5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 to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1EB26-89F5-F0D6-4AFF-FADAD99DF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do you see as the key strengths of a formative approach to school improvement like this one?</a:t>
            </a:r>
          </a:p>
          <a:p>
            <a:r>
              <a:rPr lang="en-GB" dirty="0"/>
              <a:t>What are the weaknesses or challenges you see in what is described here?</a:t>
            </a:r>
          </a:p>
          <a:p>
            <a:r>
              <a:rPr lang="en-GB" dirty="0"/>
              <a:t>What do you see as the most useful components or aspects of school improvement/accountability? What should we be preserving </a:t>
            </a:r>
            <a:r>
              <a:rPr lang="en-GB"/>
              <a:t>or focusing 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0816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CC8A0-47F4-D8CB-3457-983E7F3C8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Contact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2E950-E247-2720-510A-7E0A165E3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/>
              <a:t>Philippa Cordingley</a:t>
            </a:r>
          </a:p>
          <a:p>
            <a:pPr marL="0" indent="0">
              <a:buNone/>
            </a:pPr>
            <a:r>
              <a:rPr lang="en-GB" sz="2000" dirty="0">
                <a:hlinkClick r:id="rId2"/>
              </a:rPr>
              <a:t>Philippa.Cordingley@curee.co.uk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@philippaCcuree 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000" dirty="0"/>
              <a:t>Shonogh Pilgrim</a:t>
            </a:r>
          </a:p>
          <a:p>
            <a:pPr marL="0" indent="0">
              <a:buNone/>
            </a:pPr>
            <a:r>
              <a:rPr lang="en-GB" sz="2000" dirty="0">
                <a:hlinkClick r:id="rId3"/>
              </a:rPr>
              <a:t>Shonogh@wholeeducation.org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@ShonoghP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Bart Crisp</a:t>
            </a:r>
          </a:p>
          <a:p>
            <a:pPr marL="0" indent="0">
              <a:buNone/>
            </a:pPr>
            <a:r>
              <a:rPr lang="en-GB" sz="2000" dirty="0">
                <a:hlinkClick r:id="rId4"/>
              </a:rPr>
              <a:t>Bart.Crisp@curee.co.uk</a:t>
            </a:r>
            <a:r>
              <a:rPr lang="en-GB" sz="2000" dirty="0"/>
              <a:t> </a:t>
            </a:r>
          </a:p>
          <a:p>
            <a:pPr marL="0" indent="0">
              <a:buNone/>
            </a:pPr>
            <a:r>
              <a:rPr lang="en-GB" sz="2000"/>
              <a:t>@crispy_bart</a:t>
            </a:r>
            <a:endParaRPr lang="en-GB" sz="20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56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12C36-8025-6E11-7AB2-FA247D964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Goals for this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70B00-CFC3-1FEA-1771-1799EC9C1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70" y="1628800"/>
            <a:ext cx="10641277" cy="4525963"/>
          </a:xfrm>
        </p:spPr>
        <p:txBody>
          <a:bodyPr/>
          <a:lstStyle/>
          <a:p>
            <a:r>
              <a:rPr lang="en-GB" sz="2800" dirty="0"/>
              <a:t>The origins, design and approach of a research-based, formative model for school development - an alternative to </a:t>
            </a:r>
            <a:r>
              <a:rPr lang="en-GB" sz="2800" dirty="0" err="1"/>
              <a:t>Mocksted</a:t>
            </a:r>
            <a:endParaRPr lang="en-GB" sz="2800" dirty="0"/>
          </a:p>
          <a:p>
            <a:r>
              <a:rPr lang="en-GB" sz="2800" dirty="0"/>
              <a:t>A more holistic lens a useful, concrete evidence trail</a:t>
            </a:r>
          </a:p>
          <a:p>
            <a:r>
              <a:rPr lang="en-GB" sz="2800" dirty="0"/>
              <a:t>Examples of how and why it works for Whole Education system</a:t>
            </a:r>
          </a:p>
          <a:p>
            <a:r>
              <a:rPr lang="en-GB" sz="2800" dirty="0"/>
              <a:t>Implications for the accountability system </a:t>
            </a:r>
          </a:p>
          <a:p>
            <a:r>
              <a:rPr lang="en-GB" sz="2800" dirty="0"/>
              <a:t>Exploring perspectives and questions about SKEIN Momentum and accountability for schools in general</a:t>
            </a:r>
          </a:p>
        </p:txBody>
      </p:sp>
    </p:spTree>
    <p:extLst>
      <p:ext uri="{BB962C8B-B14F-4D97-AF65-F5344CB8AC3E}">
        <p14:creationId xmlns:p14="http://schemas.microsoft.com/office/powerpoint/2010/main" val="3167874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19E5A-074E-428E-4C81-CD8C7335E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proposition, </a:t>
            </a:r>
            <a:br>
              <a:rPr lang="en-US" dirty="0"/>
            </a:br>
            <a:r>
              <a:rPr lang="en-US" dirty="0"/>
              <a:t>summarised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44C50-2C01-FE55-E5A1-85E82D899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490" y="1527200"/>
            <a:ext cx="10583471" cy="4913890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dirty="0"/>
              <a:t>Working within a high-stakes, summative accountability system places huge finance, energy and morale demands on schools and leaders</a:t>
            </a:r>
          </a:p>
          <a:p>
            <a:r>
              <a:rPr lang="en-US" dirty="0"/>
              <a:t>Skein provides an evidence-base for using evidence </a:t>
            </a:r>
            <a:r>
              <a:rPr lang="en-US" i="1" dirty="0"/>
              <a:t>formatively</a:t>
            </a:r>
            <a:r>
              <a:rPr lang="en-US" dirty="0"/>
              <a:t>, to </a:t>
            </a:r>
            <a:r>
              <a:rPr lang="en-US" u="sng" dirty="0"/>
              <a:t>build</a:t>
            </a:r>
            <a:r>
              <a:rPr lang="en-US" dirty="0"/>
              <a:t> capacity in schools and identify &amp; remove barriers to learning for all </a:t>
            </a:r>
          </a:p>
          <a:p>
            <a:r>
              <a:rPr lang="en-US" dirty="0"/>
              <a:t>Done productive, holistic way different from but predictive of OFSTED and </a:t>
            </a:r>
            <a:r>
              <a:rPr lang="en-US" dirty="0" err="1"/>
              <a:t>Standardised</a:t>
            </a:r>
            <a:r>
              <a:rPr lang="en-US" dirty="0"/>
              <a:t> assessments. Key to this is:</a:t>
            </a:r>
          </a:p>
          <a:p>
            <a:pPr marL="914400" lvl="1" indent="-457200">
              <a:buAutoNum type="alphaLcParenR"/>
            </a:pPr>
            <a:r>
              <a:rPr lang="en-US" dirty="0"/>
              <a:t>Focus on overall trajectory ("momentum"), not a single snapshot</a:t>
            </a:r>
          </a:p>
          <a:p>
            <a:pPr marL="914400" lvl="1" indent="-457200">
              <a:buAutoNum type="alphaLcParenR"/>
            </a:pPr>
            <a:r>
              <a:rPr lang="en-US" dirty="0"/>
              <a:t>Using tools for evidence gathering and analysis that provide value for practitioners, are sensitive to context </a:t>
            </a:r>
            <a:r>
              <a:rPr lang="en-US" i="1" dirty="0"/>
              <a:t>and </a:t>
            </a:r>
            <a:r>
              <a:rPr lang="en-US" dirty="0"/>
              <a:t>consistent across schools</a:t>
            </a:r>
          </a:p>
          <a:p>
            <a:r>
              <a:rPr lang="en-US" dirty="0"/>
              <a:t>Our aim is to build a clear, evidence-backed picture of schools’ Zones of Proximal Development, and build on existing capacity for improvement</a:t>
            </a:r>
          </a:p>
          <a:p>
            <a:pPr marL="914400" lvl="1" indent="-457200"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861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1CD00-8F24-D96A-6F97-30CD9086E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3555" y="274638"/>
            <a:ext cx="8697190" cy="1143000"/>
          </a:xfrm>
        </p:spPr>
        <p:txBody>
          <a:bodyPr/>
          <a:lstStyle/>
          <a:p>
            <a:r>
              <a:rPr lang="en-GB" sz="4000" dirty="0"/>
              <a:t>How does it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B5CAA-8D7E-2424-303B-95DE19D53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71" y="1628800"/>
            <a:ext cx="10081120" cy="48031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400" dirty="0"/>
              <a:t>A process rooted in tools and protocols, based on </a:t>
            </a:r>
            <a:r>
              <a:rPr lang="en-GB" sz="2400" dirty="0">
                <a:hlinkClick r:id="rId2"/>
              </a:rPr>
              <a:t>research by CUREE</a:t>
            </a:r>
            <a:r>
              <a:rPr lang="en-GB" sz="2400" dirty="0"/>
              <a:t> for Teach First, now carried out in over 90 school</a:t>
            </a:r>
          </a:p>
          <a:p>
            <a:pPr marL="0" indent="0">
              <a:buNone/>
            </a:pPr>
            <a:r>
              <a:rPr lang="en-GB" sz="2400" dirty="0"/>
              <a:t>A focus on identifying how schools can spot and build on existing momentum via:</a:t>
            </a:r>
          </a:p>
          <a:p>
            <a:r>
              <a:rPr lang="en-GB" sz="2400" dirty="0"/>
              <a:t>Spotting, enhancing and making use of existing formative evidence re:</a:t>
            </a:r>
          </a:p>
          <a:p>
            <a:pPr lvl="1"/>
            <a:r>
              <a:rPr lang="en-GB" sz="2400" dirty="0"/>
              <a:t>Teaching, learning, curriculum and assessment</a:t>
            </a:r>
          </a:p>
          <a:p>
            <a:pPr lvl="1"/>
            <a:r>
              <a:rPr lang="en-GB" sz="2400" dirty="0"/>
              <a:t>Continuing professional development and learning</a:t>
            </a:r>
          </a:p>
          <a:p>
            <a:pPr lvl="1"/>
            <a:r>
              <a:rPr lang="en-GB" sz="2400" dirty="0"/>
              <a:t>Leadership</a:t>
            </a:r>
          </a:p>
          <a:p>
            <a:pPr lvl="1"/>
            <a:r>
              <a:rPr lang="en-GB" sz="2400" dirty="0"/>
              <a:t>Professional and community partnership</a:t>
            </a:r>
          </a:p>
          <a:p>
            <a:r>
              <a:rPr lang="en-GB" sz="2400" dirty="0"/>
              <a:t>Tools for collecting and analysing evidence re plans and their relationship with the working environment to help colleagues understand and use the reports</a:t>
            </a:r>
          </a:p>
          <a:p>
            <a:r>
              <a:rPr lang="en-GB" sz="2400" dirty="0"/>
              <a:t>(Where appropriate) A CPDL model for leaders to use SKEIN Momentum tools and protocols for peer review</a:t>
            </a:r>
          </a:p>
        </p:txBody>
      </p:sp>
    </p:spTree>
    <p:extLst>
      <p:ext uri="{BB962C8B-B14F-4D97-AF65-F5344CB8AC3E}">
        <p14:creationId xmlns:p14="http://schemas.microsoft.com/office/powerpoint/2010/main" val="3001318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0C28F-A843-ABE8-C030-AD786CB15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1462" y="127493"/>
            <a:ext cx="6064469" cy="1143000"/>
          </a:xfrm>
        </p:spPr>
        <p:txBody>
          <a:bodyPr/>
          <a:lstStyle/>
          <a:p>
            <a:r>
              <a:rPr lang="en-GB" dirty="0"/>
              <a:t>The Golden Thread of SKEIN Momentum</a:t>
            </a:r>
          </a:p>
        </p:txBody>
      </p:sp>
      <p:pic>
        <p:nvPicPr>
          <p:cNvPr id="6" name="Content Placeholder 5" descr="A close-up of a list of information&#10;&#10;Description automatically generated">
            <a:extLst>
              <a:ext uri="{FF2B5EF4-FFF2-40B4-BE49-F238E27FC236}">
                <a16:creationId xmlns:a16="http://schemas.microsoft.com/office/drawing/2014/main" id="{C851870E-3182-FD79-1596-13A3139634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459" y="1328528"/>
            <a:ext cx="8489594" cy="5529471"/>
          </a:xfrm>
        </p:spPr>
      </p:pic>
    </p:spTree>
    <p:extLst>
      <p:ext uri="{BB962C8B-B14F-4D97-AF65-F5344CB8AC3E}">
        <p14:creationId xmlns:p14="http://schemas.microsoft.com/office/powerpoint/2010/main" val="726001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240E0-C731-F09C-1F1C-5F46420C7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power of focusing </a:t>
            </a:r>
            <a:br>
              <a:rPr lang="en-GB" dirty="0"/>
            </a:br>
            <a:r>
              <a:rPr lang="en-GB" dirty="0"/>
              <a:t>on momentum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107F8-6CE3-27E4-E965-D7DBA5A7F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SKEIN Momentum focuses on:</a:t>
            </a:r>
          </a:p>
          <a:p>
            <a:r>
              <a:rPr lang="en-GB" dirty="0"/>
              <a:t>Identifying concrete, differentiated recommendations to “start doing y”, “let go of X” AND “augment/do more of P” for all schools</a:t>
            </a:r>
          </a:p>
          <a:p>
            <a:r>
              <a:rPr lang="en-GB" dirty="0"/>
              <a:t>Benchmarks not published to avoid tick box culture -  but revealed in recommendations </a:t>
            </a:r>
          </a:p>
          <a:p>
            <a:r>
              <a:rPr lang="en-GB" dirty="0"/>
              <a:t>Framework focuses on building coherence by identifying and removing obstacles to learning for all</a:t>
            </a:r>
          </a:p>
          <a:p>
            <a:r>
              <a:rPr lang="en-GB" dirty="0"/>
              <a:t>Tools </a:t>
            </a:r>
          </a:p>
          <a:p>
            <a:pPr lvl="1"/>
            <a:r>
              <a:rPr lang="en-GB" dirty="0"/>
              <a:t>combine evidential rigour with responsiveness to context at multiple levels</a:t>
            </a:r>
          </a:p>
          <a:p>
            <a:pPr lvl="1"/>
            <a:r>
              <a:rPr lang="en-GB" dirty="0"/>
              <a:t>Enable triangulation and create a clear trail by a range of  </a:t>
            </a:r>
            <a:r>
              <a:rPr lang="en-GB" dirty="0" err="1"/>
              <a:t>epxlorations</a:t>
            </a:r>
            <a:r>
              <a:rPr lang="en-GB" dirty="0"/>
              <a:t> with stakeholders</a:t>
            </a:r>
            <a:endParaRPr lang="en-GB" dirty="0">
              <a:highlight>
                <a:srgbClr val="00FFFF"/>
              </a:highlight>
            </a:endParaRPr>
          </a:p>
          <a:p>
            <a:r>
              <a:rPr lang="en-GB" dirty="0"/>
              <a:t>Breadth of perspectives – especially via the peer-review model to contextualise observations and findings while reflecting on them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945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6D310-E670-99A9-2194-4A1EC48CE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Vignette of a </a:t>
            </a:r>
            <a:br>
              <a:rPr lang="en-GB" dirty="0"/>
            </a:br>
            <a:r>
              <a:rPr lang="en-GB" dirty="0"/>
              <a:t>recommendation trail - 1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4ADFB-F68E-751C-7DA6-B6E514518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 secondary –</a:t>
            </a:r>
          </a:p>
          <a:p>
            <a:pPr lvl="1"/>
            <a:r>
              <a:rPr lang="en-GB" dirty="0"/>
              <a:t>Survey &amp; focus group data revealed issues with SLT-led coaching, considered important by SLT but less popular with staff than peer coaching.</a:t>
            </a:r>
          </a:p>
          <a:p>
            <a:pPr lvl="1"/>
            <a:r>
              <a:rPr lang="en-GB" dirty="0"/>
              <a:t>Exploration showed that coaching conversations and monitoring and evaluation of it weren’t explicitly aligned with meeting student needs</a:t>
            </a:r>
          </a:p>
          <a:p>
            <a:pPr lvl="1"/>
            <a:r>
              <a:rPr lang="en-GB" dirty="0"/>
              <a:t>Recommendations focused on addressing this from top &amp; bottom, introducing a focus on what both coaches and professional learners contribute to effective coaching conversations, and providing tools for incorporating evidence about learners’ experiences into coaching conversations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0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9D7F8-0159-B6A5-CF86-6058D2EEA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Vignette of a </a:t>
            </a:r>
            <a:br>
              <a:rPr lang="en-GB" dirty="0"/>
            </a:br>
            <a:r>
              <a:rPr lang="en-GB" dirty="0"/>
              <a:t>recommendation trail - 2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457D7-1753-348F-94F4-49A633FA2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primary – </a:t>
            </a:r>
          </a:p>
          <a:p>
            <a:pPr lvl="1"/>
            <a:r>
              <a:rPr lang="en-GB" dirty="0"/>
              <a:t>Leaders at all levels in the school have the opportunity to facilitate staff training, and have relevant subject expertise. </a:t>
            </a:r>
          </a:p>
          <a:p>
            <a:pPr lvl="1"/>
            <a:r>
              <a:rPr lang="en-GB" dirty="0"/>
              <a:t>BUT, the school lacked systems to establish a shared and explicit approach to high-quality facilitation of CPDL.</a:t>
            </a:r>
          </a:p>
          <a:p>
            <a:pPr lvl="1"/>
            <a:r>
              <a:rPr lang="en-GB" dirty="0"/>
              <a:t>So one recommendation suggested that SLT consider building an explicit model of CPDL facilitation, supported by tools and resources for all who lead CPD to use to create coherence in, and a shared language around, all in-school  CPDL</a:t>
            </a:r>
          </a:p>
        </p:txBody>
      </p:sp>
    </p:spTree>
    <p:extLst>
      <p:ext uri="{BB962C8B-B14F-4D97-AF65-F5344CB8AC3E}">
        <p14:creationId xmlns:p14="http://schemas.microsoft.com/office/powerpoint/2010/main" val="2456870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A5F81-AC0E-9230-0CEC-43910D7DF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</p:spPr>
        <p:txBody>
          <a:bodyPr/>
          <a:lstStyle/>
          <a:p>
            <a:r>
              <a:rPr lang="en-GB" dirty="0"/>
              <a:t>Challenges and responses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54E49-9F9C-41D7-4E61-B4B385761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636" y="1443789"/>
            <a:ext cx="11194181" cy="5049086"/>
          </a:xfrm>
        </p:spPr>
        <p:txBody>
          <a:bodyPr>
            <a:normAutofit fontScale="77500" lnSpcReduction="20000"/>
          </a:bodyPr>
          <a:lstStyle/>
          <a:p>
            <a:r>
              <a:rPr lang="en-GB" sz="3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Adding value : </a:t>
            </a:r>
          </a:p>
          <a:p>
            <a:pPr lvl="1"/>
            <a:r>
              <a:rPr lang="en-GB" sz="3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holistic focus encourages colleagues to explore how systems intersect and align</a:t>
            </a:r>
            <a:endParaRPr lang="en-GB" sz="3100" dirty="0"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sz="3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process and evidence trail engages colleagues with the research and theory underpinning recommendations</a:t>
            </a:r>
          </a:p>
          <a:p>
            <a:pPr lvl="1"/>
            <a:r>
              <a:rPr lang="en-GB" sz="3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2 points above help schools with capacity give structured support to other schools</a:t>
            </a:r>
          </a:p>
          <a:p>
            <a:pPr lvl="1"/>
            <a:r>
              <a:rPr lang="en-GB" sz="3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Listening to current realities and aspirations helps identify things to build on</a:t>
            </a:r>
          </a:p>
          <a:p>
            <a:pPr lvl="1"/>
            <a:r>
              <a:rPr lang="en-GB" sz="3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Linking  content areas so actions to accelerate momentum in one area also feed momentum in other areas, helps limit the number of foci and makes capacity building more manageable</a:t>
            </a:r>
          </a:p>
          <a:p>
            <a:pPr lvl="1"/>
            <a:r>
              <a:rPr lang="en-GB" sz="3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Evidence trail and formative goal gives schools with limited capacity recommendations that balance challenge and  practicability:</a:t>
            </a:r>
          </a:p>
          <a:p>
            <a:r>
              <a:rPr lang="en-GB" sz="3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takes time and effort: effective recommendations generate repeat interest. Requires a champion who can think holistically to start with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351275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ing challenge into your curriculum 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DA Corporate">
  <a:themeElements>
    <a:clrScheme name="">
      <a:dk1>
        <a:srgbClr val="000000"/>
      </a:dk1>
      <a:lt1>
        <a:srgbClr val="FFFFFF"/>
      </a:lt1>
      <a:dk2>
        <a:srgbClr val="00239B"/>
      </a:dk2>
      <a:lt2>
        <a:srgbClr val="CCCCCC"/>
      </a:lt2>
      <a:accent1>
        <a:srgbClr val="7DCC00"/>
      </a:accent1>
      <a:accent2>
        <a:srgbClr val="FFC92D"/>
      </a:accent2>
      <a:accent3>
        <a:srgbClr val="FFFFFF"/>
      </a:accent3>
      <a:accent4>
        <a:srgbClr val="000000"/>
      </a:accent4>
      <a:accent5>
        <a:srgbClr val="BFE2AA"/>
      </a:accent5>
      <a:accent6>
        <a:srgbClr val="E7B628"/>
      </a:accent6>
      <a:hlink>
        <a:srgbClr val="CCCC99"/>
      </a:hlink>
      <a:folHlink>
        <a:srgbClr val="660066"/>
      </a:folHlink>
    </a:clrScheme>
    <a:fontScheme name="TDA Corpor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239B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239B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DA Corporat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A Corporat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A Corporat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A Corporat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A Corporat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A Corporate 6">
        <a:dk1>
          <a:srgbClr val="5B5249"/>
        </a:dk1>
        <a:lt1>
          <a:srgbClr val="FFFFFF"/>
        </a:lt1>
        <a:dk2>
          <a:srgbClr val="003366"/>
        </a:dk2>
        <a:lt2>
          <a:srgbClr val="CCCCCC"/>
        </a:lt2>
        <a:accent1>
          <a:srgbClr val="7DCC00"/>
        </a:accent1>
        <a:accent2>
          <a:srgbClr val="FFC92D"/>
        </a:accent2>
        <a:accent3>
          <a:srgbClr val="FFFFFF"/>
        </a:accent3>
        <a:accent4>
          <a:srgbClr val="4C453D"/>
        </a:accent4>
        <a:accent5>
          <a:srgbClr val="BFE2AA"/>
        </a:accent5>
        <a:accent6>
          <a:srgbClr val="E7B628"/>
        </a:accent6>
        <a:hlink>
          <a:srgbClr val="CCCC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239B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239B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TDA Corporate">
  <a:themeElements>
    <a:clrScheme name="">
      <a:dk1>
        <a:srgbClr val="000000"/>
      </a:dk1>
      <a:lt1>
        <a:srgbClr val="FFFFFF"/>
      </a:lt1>
      <a:dk2>
        <a:srgbClr val="00239B"/>
      </a:dk2>
      <a:lt2>
        <a:srgbClr val="CCCCCC"/>
      </a:lt2>
      <a:accent1>
        <a:srgbClr val="7DCC00"/>
      </a:accent1>
      <a:accent2>
        <a:srgbClr val="FFC92D"/>
      </a:accent2>
      <a:accent3>
        <a:srgbClr val="FFFFFF"/>
      </a:accent3>
      <a:accent4>
        <a:srgbClr val="000000"/>
      </a:accent4>
      <a:accent5>
        <a:srgbClr val="BFE2AA"/>
      </a:accent5>
      <a:accent6>
        <a:srgbClr val="E7B628"/>
      </a:accent6>
      <a:hlink>
        <a:srgbClr val="CCCC99"/>
      </a:hlink>
      <a:folHlink>
        <a:srgbClr val="660066"/>
      </a:folHlink>
    </a:clrScheme>
    <a:fontScheme name="TDA Corpor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239B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239B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DA Corporat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A Corporat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A Corporat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A Corporat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A Corporat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A Corporate 6">
        <a:dk1>
          <a:srgbClr val="5B5249"/>
        </a:dk1>
        <a:lt1>
          <a:srgbClr val="FFFFFF"/>
        </a:lt1>
        <a:dk2>
          <a:srgbClr val="003366"/>
        </a:dk2>
        <a:lt2>
          <a:srgbClr val="CCCCCC"/>
        </a:lt2>
        <a:accent1>
          <a:srgbClr val="7DCC00"/>
        </a:accent1>
        <a:accent2>
          <a:srgbClr val="FFC92D"/>
        </a:accent2>
        <a:accent3>
          <a:srgbClr val="FFFFFF"/>
        </a:accent3>
        <a:accent4>
          <a:srgbClr val="4C453D"/>
        </a:accent4>
        <a:accent5>
          <a:srgbClr val="BFE2AA"/>
        </a:accent5>
        <a:accent6>
          <a:srgbClr val="E7B628"/>
        </a:accent6>
        <a:hlink>
          <a:srgbClr val="CCCC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239B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239B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Fit for purpose rD that works for all learners (Lincoln) (MS 26 2 14) v6</Template>
  <TotalTime>1987</TotalTime>
  <Words>1188</Words>
  <Application>Microsoft Office PowerPoint</Application>
  <PresentationFormat>Widescreen</PresentationFormat>
  <Paragraphs>90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Calibri</vt:lpstr>
      <vt:lpstr>Times</vt:lpstr>
      <vt:lpstr>Times New Roman</vt:lpstr>
      <vt:lpstr>Designing challenge into your curriculum final</vt:lpstr>
      <vt:lpstr>Office Theme</vt:lpstr>
      <vt:lpstr>TDA Corporate</vt:lpstr>
      <vt:lpstr>Custom Design</vt:lpstr>
      <vt:lpstr>1_TDA Corporate</vt:lpstr>
      <vt:lpstr>1_Custom Design</vt:lpstr>
      <vt:lpstr>How should we be thinking about school improvement &amp; accountability?</vt:lpstr>
      <vt:lpstr>Goals for this session</vt:lpstr>
      <vt:lpstr>Our proposition,  summarised</vt:lpstr>
      <vt:lpstr>How does it work?</vt:lpstr>
      <vt:lpstr>The Golden Thread of SKEIN Momentum</vt:lpstr>
      <vt:lpstr>The power of focusing  on momentum</vt:lpstr>
      <vt:lpstr>Vignette of a  recommendation trail - 1</vt:lpstr>
      <vt:lpstr>Vignette of a  recommendation trail - 2</vt:lpstr>
      <vt:lpstr>Challenges and responses</vt:lpstr>
      <vt:lpstr>SKEIN Momentum &amp; Beyond Ofsted</vt:lpstr>
      <vt:lpstr>Key arguments</vt:lpstr>
      <vt:lpstr>Key arguments</vt:lpstr>
      <vt:lpstr>Over to you</vt:lpstr>
      <vt:lpstr>Contact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Bart Crisp</dc:creator>
  <cp:lastModifiedBy>Philippa Cordingley</cp:lastModifiedBy>
  <cp:revision>10</cp:revision>
  <dcterms:created xsi:type="dcterms:W3CDTF">2024-08-30T11:06:08Z</dcterms:created>
  <dcterms:modified xsi:type="dcterms:W3CDTF">2024-09-07T07:29:20Z</dcterms:modified>
</cp:coreProperties>
</file>