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Default Extension="xlsx" ContentType="application/vnd.openxmlformats-officedocument.spreadsheetml.sheet"/>
  <Override PartName="/ppt/notesSlides/notesSlide10.xml" ContentType="application/vnd.openxmlformats-officedocument.presentationml.notesSlide+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layout2.xml" ContentType="application/vnd.openxmlformats-officedocument.drawingml.diagramLayout+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handoutMasterIdLst>
    <p:handoutMasterId r:id="rId25"/>
  </p:handoutMasterIdLst>
  <p:sldIdLst>
    <p:sldId id="256" r:id="rId2"/>
    <p:sldId id="262" r:id="rId3"/>
    <p:sldId id="260" r:id="rId4"/>
    <p:sldId id="266" r:id="rId5"/>
    <p:sldId id="261" r:id="rId6"/>
    <p:sldId id="263" r:id="rId7"/>
    <p:sldId id="264" r:id="rId8"/>
    <p:sldId id="265" r:id="rId9"/>
    <p:sldId id="269" r:id="rId10"/>
    <p:sldId id="270" r:id="rId11"/>
    <p:sldId id="271" r:id="rId12"/>
    <p:sldId id="267" r:id="rId13"/>
    <p:sldId id="268" r:id="rId14"/>
    <p:sldId id="272" r:id="rId15"/>
    <p:sldId id="273" r:id="rId16"/>
    <p:sldId id="274" r:id="rId17"/>
    <p:sldId id="275" r:id="rId18"/>
    <p:sldId id="276" r:id="rId19"/>
    <p:sldId id="277" r:id="rId20"/>
    <p:sldId id="278" r:id="rId21"/>
    <p:sldId id="279" r:id="rId22"/>
    <p:sldId id="280" r:id="rId23"/>
  </p:sldIdLst>
  <p:sldSz cx="9144000" cy="6858000" type="screen4x3"/>
  <p:notesSz cx="9926638"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85D8A"/>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116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lang val="en-GB"/>
  <c:style val="10"/>
  <c:chart>
    <c:autoTitleDeleted val="1"/>
    <c:view3D>
      <c:rAngAx val="1"/>
    </c:view3D>
    <c:plotArea>
      <c:layout>
        <c:manualLayout>
          <c:layoutTarget val="inner"/>
          <c:xMode val="edge"/>
          <c:yMode val="edge"/>
          <c:x val="0.45852456636470906"/>
          <c:y val="1.465095091232186E-2"/>
          <c:w val="0.50808004091499359"/>
          <c:h val="0.87000347002860123"/>
        </c:manualLayout>
      </c:layout>
      <c:bar3DChart>
        <c:barDir val="bar"/>
        <c:grouping val="clustered"/>
        <c:varyColors val="1"/>
        <c:ser>
          <c:idx val="0"/>
          <c:order val="0"/>
          <c:tx>
            <c:strRef>
              <c:f>Sheet1!$B$1</c:f>
              <c:strCache>
                <c:ptCount val="1"/>
                <c:pt idx="0">
                  <c:v>Series 1</c:v>
                </c:pt>
              </c:strCache>
            </c:strRef>
          </c:tx>
          <c:dLbls>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txPr>
              <a:bodyPr/>
              <a:lstStyle/>
              <a:p>
                <a:pPr>
                  <a:defRPr>
                    <a:solidFill>
                      <a:schemeClr val="lt1"/>
                    </a:solidFill>
                    <a:latin typeface="+mn-lt"/>
                    <a:ea typeface="+mn-ea"/>
                    <a:cs typeface="+mn-cs"/>
                  </a:defRPr>
                </a:pPr>
                <a:endParaRPr lang="en-US"/>
              </a:p>
            </c:txPr>
            <c:showVal val="1"/>
          </c:dLbls>
          <c:cat>
            <c:strRef>
              <c:f>Sheet1!$A$2:$A$6</c:f>
              <c:strCache>
                <c:ptCount val="5"/>
                <c:pt idx="0">
                  <c:v>Ensuring orderly/supportive environment</c:v>
                </c:pt>
                <c:pt idx="1">
                  <c:v>Strategic resourcing</c:v>
                </c:pt>
                <c:pt idx="2">
                  <c:v>Establishing goals and expectations</c:v>
                </c:pt>
                <c:pt idx="3">
                  <c:v>Planning, co-ordinating teaching and the curriculum</c:v>
                </c:pt>
                <c:pt idx="4">
                  <c:v>Promoting/participating in teacher learning</c:v>
                </c:pt>
              </c:strCache>
            </c:strRef>
          </c:cat>
          <c:val>
            <c:numRef>
              <c:f>Sheet1!$B$2:$B$6</c:f>
              <c:numCache>
                <c:formatCode>General</c:formatCode>
                <c:ptCount val="5"/>
                <c:pt idx="0">
                  <c:v>0.27</c:v>
                </c:pt>
                <c:pt idx="1">
                  <c:v>0.34000000000000008</c:v>
                </c:pt>
                <c:pt idx="2">
                  <c:v>0.35000000000000009</c:v>
                </c:pt>
                <c:pt idx="3">
                  <c:v>0.4200000000000001</c:v>
                </c:pt>
                <c:pt idx="4">
                  <c:v>0.84000000000000019</c:v>
                </c:pt>
              </c:numCache>
            </c:numRef>
          </c:val>
        </c:ser>
        <c:dLbls>
          <c:showVal val="1"/>
        </c:dLbls>
        <c:gapWidth val="57"/>
        <c:gapDepth val="26"/>
        <c:shape val="cylinder"/>
        <c:axId val="48110208"/>
        <c:axId val="48116096"/>
        <c:axId val="0"/>
      </c:bar3DChart>
      <c:catAx>
        <c:axId val="48110208"/>
        <c:scaling>
          <c:orientation val="minMax"/>
        </c:scaling>
        <c:axPos val="l"/>
        <c:majorGridlines/>
        <c:tickLblPos val="nextTo"/>
        <c:txPr>
          <a:bodyPr rot="0" vert="horz" anchor="t" anchorCtr="0"/>
          <a:lstStyle/>
          <a:p>
            <a:pPr>
              <a:defRPr sz="1800" b="1">
                <a:effectLst>
                  <a:outerShdw blurRad="38100" dist="38100" dir="2700000" algn="tl">
                    <a:srgbClr val="000000">
                      <a:alpha val="43137"/>
                    </a:srgbClr>
                  </a:outerShdw>
                </a:effectLst>
              </a:defRPr>
            </a:pPr>
            <a:endParaRPr lang="en-US"/>
          </a:p>
        </c:txPr>
        <c:crossAx val="48116096"/>
        <c:crosses val="autoZero"/>
        <c:lblAlgn val="l"/>
        <c:lblOffset val="100"/>
        <c:tickMarkSkip val="2"/>
      </c:catAx>
      <c:valAx>
        <c:axId val="48116096"/>
        <c:scaling>
          <c:orientation val="minMax"/>
          <c:max val="1"/>
          <c:min val="0"/>
        </c:scaling>
        <c:axPos val="b"/>
        <c:numFmt formatCode="General" sourceLinked="1"/>
        <c:tickLblPos val="nextTo"/>
        <c:crossAx val="48110208"/>
        <c:crosses val="autoZero"/>
        <c:crossBetween val="between"/>
        <c:majorUnit val="0.25"/>
      </c:valAx>
    </c:plotArea>
    <c:plotVisOnly val="1"/>
  </c:chart>
  <c:txPr>
    <a:bodyPr/>
    <a:lstStyle/>
    <a:p>
      <a:pPr>
        <a:defRPr sz="1800"/>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5153BC-3FDE-4FDC-9C4D-7F0059F6BBEB}" type="doc">
      <dgm:prSet loTypeId="urn:microsoft.com/office/officeart/2005/8/layout/balance1" loCatId="relationship" qsTypeId="urn:microsoft.com/office/officeart/2005/8/quickstyle/simple4" qsCatId="simple" csTypeId="urn:microsoft.com/office/officeart/2005/8/colors/colorful1" csCatId="colorful" phldr="1"/>
      <dgm:spPr/>
      <dgm:t>
        <a:bodyPr/>
        <a:lstStyle/>
        <a:p>
          <a:endParaRPr lang="en-GB"/>
        </a:p>
      </dgm:t>
    </dgm:pt>
    <dgm:pt modelId="{A191750F-06EC-4235-9992-633EDE52CFC8}">
      <dgm:prSet phldrT="[Text]">
        <dgm:style>
          <a:lnRef idx="2">
            <a:schemeClr val="accent2"/>
          </a:lnRef>
          <a:fillRef idx="1">
            <a:schemeClr val="lt1"/>
          </a:fillRef>
          <a:effectRef idx="0">
            <a:schemeClr val="accent2"/>
          </a:effectRef>
          <a:fontRef idx="minor">
            <a:schemeClr val="dk1"/>
          </a:fontRef>
        </dgm:style>
      </dgm:prSet>
      <dgm:spPr/>
      <dgm:t>
        <a:bodyPr/>
        <a:lstStyle/>
        <a:p>
          <a:r>
            <a:rPr lang="en-GB" dirty="0" smtClean="0"/>
            <a:t>Support</a:t>
          </a:r>
          <a:endParaRPr lang="en-GB" dirty="0"/>
        </a:p>
      </dgm:t>
    </dgm:pt>
    <dgm:pt modelId="{2E0F3A73-7A26-454C-B93B-4919B6C9B685}" type="parTrans" cxnId="{FF0E51BE-A055-46C1-9DA3-4466A26CCE5B}">
      <dgm:prSet/>
      <dgm:spPr/>
      <dgm:t>
        <a:bodyPr/>
        <a:lstStyle/>
        <a:p>
          <a:endParaRPr lang="en-GB"/>
        </a:p>
      </dgm:t>
    </dgm:pt>
    <dgm:pt modelId="{3BAE287D-1E59-43E9-A937-069C77EDFA72}" type="sibTrans" cxnId="{FF0E51BE-A055-46C1-9DA3-4466A26CCE5B}">
      <dgm:prSet/>
      <dgm:spPr/>
      <dgm:t>
        <a:bodyPr/>
        <a:lstStyle/>
        <a:p>
          <a:endParaRPr lang="en-GB"/>
        </a:p>
      </dgm:t>
    </dgm:pt>
    <dgm:pt modelId="{FA41E84F-FCED-46CA-A956-CA7382418D88}">
      <dgm:prSet phldrT="[Text]"/>
      <dgm:spPr/>
      <dgm:t>
        <a:bodyPr/>
        <a:lstStyle/>
        <a:p>
          <a:r>
            <a:rPr lang="en-GB" dirty="0" smtClean="0"/>
            <a:t>Listen to ‘blue skies’ ideas</a:t>
          </a:r>
          <a:endParaRPr lang="en-GB" dirty="0"/>
        </a:p>
      </dgm:t>
    </dgm:pt>
    <dgm:pt modelId="{F8786BD6-0EEF-48DC-8CFB-C38147D3ED74}" type="parTrans" cxnId="{5C2AF2E9-DF42-4426-AA7D-40F7EACFD960}">
      <dgm:prSet/>
      <dgm:spPr/>
      <dgm:t>
        <a:bodyPr/>
        <a:lstStyle/>
        <a:p>
          <a:endParaRPr lang="en-GB"/>
        </a:p>
      </dgm:t>
    </dgm:pt>
    <dgm:pt modelId="{E51B0BFF-1A58-42F1-8918-D9F765152E99}" type="sibTrans" cxnId="{5C2AF2E9-DF42-4426-AA7D-40F7EACFD960}">
      <dgm:prSet/>
      <dgm:spPr/>
      <dgm:t>
        <a:bodyPr/>
        <a:lstStyle/>
        <a:p>
          <a:endParaRPr lang="en-GB"/>
        </a:p>
      </dgm:t>
    </dgm:pt>
    <dgm:pt modelId="{5FB5EDF2-B96F-4808-AD68-16858D189BF1}">
      <dgm:prSet phldrT="[Text]"/>
      <dgm:spPr/>
      <dgm:t>
        <a:bodyPr/>
        <a:lstStyle/>
        <a:p>
          <a:r>
            <a:rPr lang="en-GB" dirty="0" smtClean="0"/>
            <a:t>Face difficult </a:t>
          </a:r>
          <a:r>
            <a:rPr lang="en-GB" dirty="0" smtClean="0"/>
            <a:t>staffing issues</a:t>
          </a:r>
          <a:endParaRPr lang="en-GB" dirty="0"/>
        </a:p>
      </dgm:t>
    </dgm:pt>
    <dgm:pt modelId="{6E8FF6CD-7453-4D4B-A847-8C8FA422D95C}" type="parTrans" cxnId="{2C030100-4651-4A39-A296-DD586A61C86A}">
      <dgm:prSet/>
      <dgm:spPr/>
      <dgm:t>
        <a:bodyPr/>
        <a:lstStyle/>
        <a:p>
          <a:endParaRPr lang="en-GB"/>
        </a:p>
      </dgm:t>
    </dgm:pt>
    <dgm:pt modelId="{3D444813-4674-48DC-B456-AE010E6C7170}" type="sibTrans" cxnId="{2C030100-4651-4A39-A296-DD586A61C86A}">
      <dgm:prSet/>
      <dgm:spPr/>
      <dgm:t>
        <a:bodyPr/>
        <a:lstStyle/>
        <a:p>
          <a:endParaRPr lang="en-GB"/>
        </a:p>
      </dgm:t>
    </dgm:pt>
    <dgm:pt modelId="{B4D1FDCC-7C20-4A3C-8CDD-BBCA70B73034}">
      <dgm:prSet phldrT="[Text]">
        <dgm:style>
          <a:lnRef idx="2">
            <a:schemeClr val="accent3"/>
          </a:lnRef>
          <a:fillRef idx="1">
            <a:schemeClr val="lt1"/>
          </a:fillRef>
          <a:effectRef idx="0">
            <a:schemeClr val="accent3"/>
          </a:effectRef>
          <a:fontRef idx="minor">
            <a:schemeClr val="dk1"/>
          </a:fontRef>
        </dgm:style>
      </dgm:prSet>
      <dgm:spPr/>
      <dgm:t>
        <a:bodyPr/>
        <a:lstStyle/>
        <a:p>
          <a:r>
            <a:rPr lang="en-GB" dirty="0" smtClean="0"/>
            <a:t>Challenge</a:t>
          </a:r>
          <a:endParaRPr lang="en-GB" dirty="0"/>
        </a:p>
      </dgm:t>
    </dgm:pt>
    <dgm:pt modelId="{A824F0CC-0259-4944-B2E2-1CE2438994D5}" type="parTrans" cxnId="{BAE0674C-4253-472F-9A2E-CA82A4DF999B}">
      <dgm:prSet/>
      <dgm:spPr/>
      <dgm:t>
        <a:bodyPr/>
        <a:lstStyle/>
        <a:p>
          <a:endParaRPr lang="en-GB"/>
        </a:p>
      </dgm:t>
    </dgm:pt>
    <dgm:pt modelId="{75132D38-CE12-4567-9B1F-91B9DC8FB2E1}" type="sibTrans" cxnId="{BAE0674C-4253-472F-9A2E-CA82A4DF999B}">
      <dgm:prSet/>
      <dgm:spPr/>
      <dgm:t>
        <a:bodyPr/>
        <a:lstStyle/>
        <a:p>
          <a:endParaRPr lang="en-GB"/>
        </a:p>
      </dgm:t>
    </dgm:pt>
    <dgm:pt modelId="{218150EB-A0C9-4175-9528-77479368DFD9}">
      <dgm:prSet phldrT="[Text]"/>
      <dgm:spPr/>
      <dgm:t>
        <a:bodyPr/>
        <a:lstStyle/>
        <a:p>
          <a:r>
            <a:rPr lang="en-GB" dirty="0" smtClean="0"/>
            <a:t>Do not be bamboozled</a:t>
          </a:r>
          <a:endParaRPr lang="en-GB" dirty="0"/>
        </a:p>
      </dgm:t>
    </dgm:pt>
    <dgm:pt modelId="{132D2B99-1AB2-4080-B10A-DDCBBB8C4A71}" type="parTrans" cxnId="{F1AB3F7D-39FF-45E6-B12E-16D56D389A3E}">
      <dgm:prSet/>
      <dgm:spPr/>
      <dgm:t>
        <a:bodyPr/>
        <a:lstStyle/>
        <a:p>
          <a:endParaRPr lang="en-GB"/>
        </a:p>
      </dgm:t>
    </dgm:pt>
    <dgm:pt modelId="{E0496558-319A-4808-8BCA-8870572AAD3A}" type="sibTrans" cxnId="{F1AB3F7D-39FF-45E6-B12E-16D56D389A3E}">
      <dgm:prSet/>
      <dgm:spPr/>
      <dgm:t>
        <a:bodyPr/>
        <a:lstStyle/>
        <a:p>
          <a:endParaRPr lang="en-GB"/>
        </a:p>
      </dgm:t>
    </dgm:pt>
    <dgm:pt modelId="{439FA311-40FD-4F2A-AF29-331C48515DED}">
      <dgm:prSet phldrT="[Text]"/>
      <dgm:spPr/>
      <dgm:t>
        <a:bodyPr/>
        <a:lstStyle/>
        <a:p>
          <a:r>
            <a:rPr lang="en-GB" dirty="0" smtClean="0"/>
            <a:t>Compare and benchmark</a:t>
          </a:r>
          <a:endParaRPr lang="en-GB" dirty="0"/>
        </a:p>
      </dgm:t>
    </dgm:pt>
    <dgm:pt modelId="{44C5F7B3-D06A-4112-99CE-BADC6D183779}" type="parTrans" cxnId="{BA7F9182-B165-4DAF-8816-F2BD5E6B77AF}">
      <dgm:prSet/>
      <dgm:spPr/>
      <dgm:t>
        <a:bodyPr/>
        <a:lstStyle/>
        <a:p>
          <a:endParaRPr lang="en-GB"/>
        </a:p>
      </dgm:t>
    </dgm:pt>
    <dgm:pt modelId="{FD1CBBAF-18F2-4782-9B79-0945BD6A86DF}" type="sibTrans" cxnId="{BA7F9182-B165-4DAF-8816-F2BD5E6B77AF}">
      <dgm:prSet/>
      <dgm:spPr/>
      <dgm:t>
        <a:bodyPr/>
        <a:lstStyle/>
        <a:p>
          <a:endParaRPr lang="en-GB"/>
        </a:p>
      </dgm:t>
    </dgm:pt>
    <dgm:pt modelId="{1C5361CF-71FB-43D7-9C0B-F5C17B752711}">
      <dgm:prSet phldrT="[Text]"/>
      <dgm:spPr/>
      <dgm:t>
        <a:bodyPr/>
        <a:lstStyle/>
        <a:p>
          <a:r>
            <a:rPr lang="en-GB" dirty="0" smtClean="0"/>
            <a:t>Use data not anecdote</a:t>
          </a:r>
          <a:endParaRPr lang="en-GB" dirty="0"/>
        </a:p>
      </dgm:t>
    </dgm:pt>
    <dgm:pt modelId="{9A3FC88B-D455-40F4-96C5-4E3F657ECEB4}" type="parTrans" cxnId="{65F45851-0C9F-422B-B3D9-2C850A3E74A2}">
      <dgm:prSet/>
      <dgm:spPr/>
      <dgm:t>
        <a:bodyPr/>
        <a:lstStyle/>
        <a:p>
          <a:endParaRPr lang="en-GB"/>
        </a:p>
      </dgm:t>
    </dgm:pt>
    <dgm:pt modelId="{DA2DAC76-43FC-4F47-A904-3ADFC90A2C86}" type="sibTrans" cxnId="{65F45851-0C9F-422B-B3D9-2C850A3E74A2}">
      <dgm:prSet/>
      <dgm:spPr/>
      <dgm:t>
        <a:bodyPr/>
        <a:lstStyle/>
        <a:p>
          <a:endParaRPr lang="en-GB"/>
        </a:p>
      </dgm:t>
    </dgm:pt>
    <dgm:pt modelId="{E462AE76-1879-47EE-A659-814A30CD8CF8}">
      <dgm:prSet phldrT="[Text]"/>
      <dgm:spPr/>
      <dgm:t>
        <a:bodyPr/>
        <a:lstStyle/>
        <a:p>
          <a:r>
            <a:rPr lang="en-GB" dirty="0" smtClean="0"/>
            <a:t>Resist factions and cliques</a:t>
          </a:r>
          <a:endParaRPr lang="en-GB" dirty="0"/>
        </a:p>
      </dgm:t>
    </dgm:pt>
    <dgm:pt modelId="{74D7A4FF-6C52-494D-BB97-E88413A5B420}" type="parTrans" cxnId="{402B8A99-A934-4F24-A88F-76EC2D9C808D}">
      <dgm:prSet/>
      <dgm:spPr/>
      <dgm:t>
        <a:bodyPr/>
        <a:lstStyle/>
        <a:p>
          <a:endParaRPr lang="en-GB"/>
        </a:p>
      </dgm:t>
    </dgm:pt>
    <dgm:pt modelId="{0F7998E6-4EFF-493D-8C29-9CDACB7A8127}" type="sibTrans" cxnId="{402B8A99-A934-4F24-A88F-76EC2D9C808D}">
      <dgm:prSet/>
      <dgm:spPr/>
      <dgm:t>
        <a:bodyPr/>
        <a:lstStyle/>
        <a:p>
          <a:endParaRPr lang="en-GB"/>
        </a:p>
      </dgm:t>
    </dgm:pt>
    <dgm:pt modelId="{211A43A7-644F-492B-8CC8-55878C31A984}">
      <dgm:prSet phldrT="[Text]"/>
      <dgm:spPr/>
      <dgm:t>
        <a:bodyPr/>
        <a:lstStyle/>
        <a:p>
          <a:r>
            <a:rPr lang="en-GB" dirty="0" smtClean="0"/>
            <a:t>Learn to love RAISE and FFT!</a:t>
          </a:r>
          <a:endParaRPr lang="en-GB" dirty="0"/>
        </a:p>
      </dgm:t>
    </dgm:pt>
    <dgm:pt modelId="{C61CA63D-18C9-45CC-B7B7-05F0766830FB}" type="parTrans" cxnId="{00FA174C-66AE-4847-A8F2-2F4E2B634711}">
      <dgm:prSet/>
      <dgm:spPr/>
      <dgm:t>
        <a:bodyPr/>
        <a:lstStyle/>
        <a:p>
          <a:endParaRPr lang="en-GB"/>
        </a:p>
      </dgm:t>
    </dgm:pt>
    <dgm:pt modelId="{93B2AB5C-2F7B-44F9-A18A-5A6B8777A0F0}" type="sibTrans" cxnId="{00FA174C-66AE-4847-A8F2-2F4E2B634711}">
      <dgm:prSet/>
      <dgm:spPr/>
      <dgm:t>
        <a:bodyPr/>
        <a:lstStyle/>
        <a:p>
          <a:endParaRPr lang="en-GB"/>
        </a:p>
      </dgm:t>
    </dgm:pt>
    <dgm:pt modelId="{DDFDBA3D-C6E5-4C13-898E-647ACFB19EA5}" type="pres">
      <dgm:prSet presAssocID="{025153BC-3FDE-4FDC-9C4D-7F0059F6BBEB}" presName="outerComposite" presStyleCnt="0">
        <dgm:presLayoutVars>
          <dgm:chMax val="2"/>
          <dgm:animLvl val="lvl"/>
          <dgm:resizeHandles val="exact"/>
        </dgm:presLayoutVars>
      </dgm:prSet>
      <dgm:spPr/>
      <dgm:t>
        <a:bodyPr/>
        <a:lstStyle/>
        <a:p>
          <a:endParaRPr lang="en-GB"/>
        </a:p>
      </dgm:t>
    </dgm:pt>
    <dgm:pt modelId="{19C28488-E7CD-4C3D-9FDC-FA96A02C89EC}" type="pres">
      <dgm:prSet presAssocID="{025153BC-3FDE-4FDC-9C4D-7F0059F6BBEB}" presName="dummyMaxCanvas" presStyleCnt="0"/>
      <dgm:spPr/>
    </dgm:pt>
    <dgm:pt modelId="{B4986072-C7F1-4BB1-BBA0-89B055FE163A}" type="pres">
      <dgm:prSet presAssocID="{025153BC-3FDE-4FDC-9C4D-7F0059F6BBEB}" presName="parentComposite" presStyleCnt="0"/>
      <dgm:spPr/>
    </dgm:pt>
    <dgm:pt modelId="{B2A387F5-42EC-4DC1-A2A8-59320BFB29FA}" type="pres">
      <dgm:prSet presAssocID="{025153BC-3FDE-4FDC-9C4D-7F0059F6BBEB}" presName="parent1" presStyleLbl="alignAccFollowNode1" presStyleIdx="0" presStyleCnt="4">
        <dgm:presLayoutVars>
          <dgm:chMax val="4"/>
        </dgm:presLayoutVars>
      </dgm:prSet>
      <dgm:spPr/>
      <dgm:t>
        <a:bodyPr/>
        <a:lstStyle/>
        <a:p>
          <a:endParaRPr lang="en-GB"/>
        </a:p>
      </dgm:t>
    </dgm:pt>
    <dgm:pt modelId="{28579480-E570-4FD7-8279-2B5642D6BB5D}" type="pres">
      <dgm:prSet presAssocID="{025153BC-3FDE-4FDC-9C4D-7F0059F6BBEB}" presName="parent2" presStyleLbl="alignAccFollowNode1" presStyleIdx="1" presStyleCnt="4">
        <dgm:presLayoutVars>
          <dgm:chMax val="4"/>
        </dgm:presLayoutVars>
      </dgm:prSet>
      <dgm:spPr/>
      <dgm:t>
        <a:bodyPr/>
        <a:lstStyle/>
        <a:p>
          <a:endParaRPr lang="en-GB"/>
        </a:p>
      </dgm:t>
    </dgm:pt>
    <dgm:pt modelId="{2E64F933-DC5F-49F4-A430-0A3866553DA8}" type="pres">
      <dgm:prSet presAssocID="{025153BC-3FDE-4FDC-9C4D-7F0059F6BBEB}" presName="childrenComposite" presStyleCnt="0"/>
      <dgm:spPr/>
    </dgm:pt>
    <dgm:pt modelId="{87C123B4-7236-435A-AF60-F6D277F57815}" type="pres">
      <dgm:prSet presAssocID="{025153BC-3FDE-4FDC-9C4D-7F0059F6BBEB}" presName="dummyMaxCanvas_ChildArea" presStyleCnt="0"/>
      <dgm:spPr/>
    </dgm:pt>
    <dgm:pt modelId="{861826D2-746D-41B0-A5FF-0E288502C35D}" type="pres">
      <dgm:prSet presAssocID="{025153BC-3FDE-4FDC-9C4D-7F0059F6BBEB}" presName="fulcrum" presStyleLbl="alignAccFollowNode1" presStyleIdx="2" presStyleCnt="4"/>
      <dgm:spPr/>
    </dgm:pt>
    <dgm:pt modelId="{94B2C7B2-2801-4A06-A8F9-BDF3E25999E7}" type="pres">
      <dgm:prSet presAssocID="{025153BC-3FDE-4FDC-9C4D-7F0059F6BBEB}" presName="balance_34" presStyleLbl="alignAccFollowNode1" presStyleIdx="3" presStyleCnt="4">
        <dgm:presLayoutVars>
          <dgm:bulletEnabled val="1"/>
        </dgm:presLayoutVars>
      </dgm:prSet>
      <dgm:spPr/>
    </dgm:pt>
    <dgm:pt modelId="{B6D4932F-1259-4D05-9445-A1F8718EF36C}" type="pres">
      <dgm:prSet presAssocID="{025153BC-3FDE-4FDC-9C4D-7F0059F6BBEB}" presName="right_34_1" presStyleLbl="node1" presStyleIdx="0" presStyleCnt="7">
        <dgm:presLayoutVars>
          <dgm:bulletEnabled val="1"/>
        </dgm:presLayoutVars>
      </dgm:prSet>
      <dgm:spPr/>
      <dgm:t>
        <a:bodyPr/>
        <a:lstStyle/>
        <a:p>
          <a:endParaRPr lang="en-GB"/>
        </a:p>
      </dgm:t>
    </dgm:pt>
    <dgm:pt modelId="{B13E502A-34CD-48DE-9EF7-FEAD9E838476}" type="pres">
      <dgm:prSet presAssocID="{025153BC-3FDE-4FDC-9C4D-7F0059F6BBEB}" presName="right_34_2" presStyleLbl="node1" presStyleIdx="1" presStyleCnt="7">
        <dgm:presLayoutVars>
          <dgm:bulletEnabled val="1"/>
        </dgm:presLayoutVars>
      </dgm:prSet>
      <dgm:spPr/>
      <dgm:t>
        <a:bodyPr/>
        <a:lstStyle/>
        <a:p>
          <a:endParaRPr lang="en-GB"/>
        </a:p>
      </dgm:t>
    </dgm:pt>
    <dgm:pt modelId="{7FACFE36-6835-4997-A422-C03A51C6E392}" type="pres">
      <dgm:prSet presAssocID="{025153BC-3FDE-4FDC-9C4D-7F0059F6BBEB}" presName="right_34_3" presStyleLbl="node1" presStyleIdx="2" presStyleCnt="7">
        <dgm:presLayoutVars>
          <dgm:bulletEnabled val="1"/>
        </dgm:presLayoutVars>
      </dgm:prSet>
      <dgm:spPr/>
      <dgm:t>
        <a:bodyPr/>
        <a:lstStyle/>
        <a:p>
          <a:endParaRPr lang="en-GB"/>
        </a:p>
      </dgm:t>
    </dgm:pt>
    <dgm:pt modelId="{BA63DA9D-4A58-42B4-A4C7-F583818B2AF1}" type="pres">
      <dgm:prSet presAssocID="{025153BC-3FDE-4FDC-9C4D-7F0059F6BBEB}" presName="right_34_4" presStyleLbl="node1" presStyleIdx="3" presStyleCnt="7">
        <dgm:presLayoutVars>
          <dgm:bulletEnabled val="1"/>
        </dgm:presLayoutVars>
      </dgm:prSet>
      <dgm:spPr/>
      <dgm:t>
        <a:bodyPr/>
        <a:lstStyle/>
        <a:p>
          <a:endParaRPr lang="en-GB"/>
        </a:p>
      </dgm:t>
    </dgm:pt>
    <dgm:pt modelId="{31E8AE8D-0881-41A7-A152-7989374C1142}" type="pres">
      <dgm:prSet presAssocID="{025153BC-3FDE-4FDC-9C4D-7F0059F6BBEB}" presName="left_34_1" presStyleLbl="node1" presStyleIdx="4" presStyleCnt="7">
        <dgm:presLayoutVars>
          <dgm:bulletEnabled val="1"/>
        </dgm:presLayoutVars>
      </dgm:prSet>
      <dgm:spPr/>
      <dgm:t>
        <a:bodyPr/>
        <a:lstStyle/>
        <a:p>
          <a:endParaRPr lang="en-GB"/>
        </a:p>
      </dgm:t>
    </dgm:pt>
    <dgm:pt modelId="{3240C8B7-187D-493B-9DC8-9012C74CE1F8}" type="pres">
      <dgm:prSet presAssocID="{025153BC-3FDE-4FDC-9C4D-7F0059F6BBEB}" presName="left_34_2" presStyleLbl="node1" presStyleIdx="5" presStyleCnt="7">
        <dgm:presLayoutVars>
          <dgm:bulletEnabled val="1"/>
        </dgm:presLayoutVars>
      </dgm:prSet>
      <dgm:spPr/>
      <dgm:t>
        <a:bodyPr/>
        <a:lstStyle/>
        <a:p>
          <a:endParaRPr lang="en-GB"/>
        </a:p>
      </dgm:t>
    </dgm:pt>
    <dgm:pt modelId="{7E5EB078-84D3-49D4-B52F-A7D9B778AA52}" type="pres">
      <dgm:prSet presAssocID="{025153BC-3FDE-4FDC-9C4D-7F0059F6BBEB}" presName="left_34_3" presStyleLbl="node1" presStyleIdx="6" presStyleCnt="7">
        <dgm:presLayoutVars>
          <dgm:bulletEnabled val="1"/>
        </dgm:presLayoutVars>
      </dgm:prSet>
      <dgm:spPr/>
      <dgm:t>
        <a:bodyPr/>
        <a:lstStyle/>
        <a:p>
          <a:endParaRPr lang="en-GB"/>
        </a:p>
      </dgm:t>
    </dgm:pt>
  </dgm:ptLst>
  <dgm:cxnLst>
    <dgm:cxn modelId="{77246B97-5422-4344-BFB4-2F6DC0B9276C}" type="presOf" srcId="{A191750F-06EC-4235-9992-633EDE52CFC8}" destId="{B2A387F5-42EC-4DC1-A2A8-59320BFB29FA}" srcOrd="0" destOrd="0" presId="urn:microsoft.com/office/officeart/2005/8/layout/balance1"/>
    <dgm:cxn modelId="{5C2AF2E9-DF42-4426-AA7D-40F7EACFD960}" srcId="{A191750F-06EC-4235-9992-633EDE52CFC8}" destId="{FA41E84F-FCED-46CA-A956-CA7382418D88}" srcOrd="0" destOrd="0" parTransId="{F8786BD6-0EEF-48DC-8CFB-C38147D3ED74}" sibTransId="{E51B0BFF-1A58-42F1-8918-D9F765152E99}"/>
    <dgm:cxn modelId="{FF0E51BE-A055-46C1-9DA3-4466A26CCE5B}" srcId="{025153BC-3FDE-4FDC-9C4D-7F0059F6BBEB}" destId="{A191750F-06EC-4235-9992-633EDE52CFC8}" srcOrd="0" destOrd="0" parTransId="{2E0F3A73-7A26-454C-B93B-4919B6C9B685}" sibTransId="{3BAE287D-1E59-43E9-A937-069C77EDFA72}"/>
    <dgm:cxn modelId="{1972BDD8-442E-4B3A-932F-701B0F2C44CB}" type="presOf" srcId="{1C5361CF-71FB-43D7-9C0B-F5C17B752711}" destId="{7FACFE36-6835-4997-A422-C03A51C6E392}" srcOrd="0" destOrd="0" presId="urn:microsoft.com/office/officeart/2005/8/layout/balance1"/>
    <dgm:cxn modelId="{00FA174C-66AE-4847-A8F2-2F4E2B634711}" srcId="{B4D1FDCC-7C20-4A3C-8CDD-BBCA70B73034}" destId="{211A43A7-644F-492B-8CC8-55878C31A984}" srcOrd="3" destOrd="0" parTransId="{C61CA63D-18C9-45CC-B7B7-05F0766830FB}" sibTransId="{93B2AB5C-2F7B-44F9-A18A-5A6B8777A0F0}"/>
    <dgm:cxn modelId="{D92EC03F-EB6C-4FF0-B47F-F6F9E887A3D5}" type="presOf" srcId="{218150EB-A0C9-4175-9528-77479368DFD9}" destId="{B6D4932F-1259-4D05-9445-A1F8718EF36C}" srcOrd="0" destOrd="0" presId="urn:microsoft.com/office/officeart/2005/8/layout/balance1"/>
    <dgm:cxn modelId="{402B8A99-A934-4F24-A88F-76EC2D9C808D}" srcId="{A191750F-06EC-4235-9992-633EDE52CFC8}" destId="{E462AE76-1879-47EE-A659-814A30CD8CF8}" srcOrd="2" destOrd="0" parTransId="{74D7A4FF-6C52-494D-BB97-E88413A5B420}" sibTransId="{0F7998E6-4EFF-493D-8C29-9CDACB7A8127}"/>
    <dgm:cxn modelId="{C639C5A2-7C9A-4FAA-83F6-E1CF200D4376}" type="presOf" srcId="{439FA311-40FD-4F2A-AF29-331C48515DED}" destId="{B13E502A-34CD-48DE-9EF7-FEAD9E838476}" srcOrd="0" destOrd="0" presId="urn:microsoft.com/office/officeart/2005/8/layout/balance1"/>
    <dgm:cxn modelId="{D46459A6-6A67-4BBC-85D3-E679D4B4785D}" type="presOf" srcId="{211A43A7-644F-492B-8CC8-55878C31A984}" destId="{BA63DA9D-4A58-42B4-A4C7-F583818B2AF1}" srcOrd="0" destOrd="0" presId="urn:microsoft.com/office/officeart/2005/8/layout/balance1"/>
    <dgm:cxn modelId="{44A3D3F4-B62E-4BA5-B307-8F19542C7DCC}" type="presOf" srcId="{025153BC-3FDE-4FDC-9C4D-7F0059F6BBEB}" destId="{DDFDBA3D-C6E5-4C13-898E-647ACFB19EA5}" srcOrd="0" destOrd="0" presId="urn:microsoft.com/office/officeart/2005/8/layout/balance1"/>
    <dgm:cxn modelId="{CD0F36C4-8629-42F7-849D-42ED999723AA}" type="presOf" srcId="{5FB5EDF2-B96F-4808-AD68-16858D189BF1}" destId="{3240C8B7-187D-493B-9DC8-9012C74CE1F8}" srcOrd="0" destOrd="0" presId="urn:microsoft.com/office/officeart/2005/8/layout/balance1"/>
    <dgm:cxn modelId="{F1AB3F7D-39FF-45E6-B12E-16D56D389A3E}" srcId="{B4D1FDCC-7C20-4A3C-8CDD-BBCA70B73034}" destId="{218150EB-A0C9-4175-9528-77479368DFD9}" srcOrd="0" destOrd="0" parTransId="{132D2B99-1AB2-4080-B10A-DDCBBB8C4A71}" sibTransId="{E0496558-319A-4808-8BCA-8870572AAD3A}"/>
    <dgm:cxn modelId="{2B92E7DA-6407-4BA6-AB8B-78A448D4BF52}" type="presOf" srcId="{FA41E84F-FCED-46CA-A956-CA7382418D88}" destId="{31E8AE8D-0881-41A7-A152-7989374C1142}" srcOrd="0" destOrd="0" presId="urn:microsoft.com/office/officeart/2005/8/layout/balance1"/>
    <dgm:cxn modelId="{F9293421-501A-46C1-81E5-A5A7D0BC0AB4}" type="presOf" srcId="{B4D1FDCC-7C20-4A3C-8CDD-BBCA70B73034}" destId="{28579480-E570-4FD7-8279-2B5642D6BB5D}" srcOrd="0" destOrd="0" presId="urn:microsoft.com/office/officeart/2005/8/layout/balance1"/>
    <dgm:cxn modelId="{2C030100-4651-4A39-A296-DD586A61C86A}" srcId="{A191750F-06EC-4235-9992-633EDE52CFC8}" destId="{5FB5EDF2-B96F-4808-AD68-16858D189BF1}" srcOrd="1" destOrd="0" parTransId="{6E8FF6CD-7453-4D4B-A847-8C8FA422D95C}" sibTransId="{3D444813-4674-48DC-B456-AE010E6C7170}"/>
    <dgm:cxn modelId="{BA7F9182-B165-4DAF-8816-F2BD5E6B77AF}" srcId="{B4D1FDCC-7C20-4A3C-8CDD-BBCA70B73034}" destId="{439FA311-40FD-4F2A-AF29-331C48515DED}" srcOrd="1" destOrd="0" parTransId="{44C5F7B3-D06A-4112-99CE-BADC6D183779}" sibTransId="{FD1CBBAF-18F2-4782-9B79-0945BD6A86DF}"/>
    <dgm:cxn modelId="{0F8740AB-2A00-4A9C-A89E-D2AA5D7BAF87}" type="presOf" srcId="{E462AE76-1879-47EE-A659-814A30CD8CF8}" destId="{7E5EB078-84D3-49D4-B52F-A7D9B778AA52}" srcOrd="0" destOrd="0" presId="urn:microsoft.com/office/officeart/2005/8/layout/balance1"/>
    <dgm:cxn modelId="{BAE0674C-4253-472F-9A2E-CA82A4DF999B}" srcId="{025153BC-3FDE-4FDC-9C4D-7F0059F6BBEB}" destId="{B4D1FDCC-7C20-4A3C-8CDD-BBCA70B73034}" srcOrd="1" destOrd="0" parTransId="{A824F0CC-0259-4944-B2E2-1CE2438994D5}" sibTransId="{75132D38-CE12-4567-9B1F-91B9DC8FB2E1}"/>
    <dgm:cxn modelId="{65F45851-0C9F-422B-B3D9-2C850A3E74A2}" srcId="{B4D1FDCC-7C20-4A3C-8CDD-BBCA70B73034}" destId="{1C5361CF-71FB-43D7-9C0B-F5C17B752711}" srcOrd="2" destOrd="0" parTransId="{9A3FC88B-D455-40F4-96C5-4E3F657ECEB4}" sibTransId="{DA2DAC76-43FC-4F47-A904-3ADFC90A2C86}"/>
    <dgm:cxn modelId="{214ED815-B767-4994-92D6-39D98170A851}" type="presParOf" srcId="{DDFDBA3D-C6E5-4C13-898E-647ACFB19EA5}" destId="{19C28488-E7CD-4C3D-9FDC-FA96A02C89EC}" srcOrd="0" destOrd="0" presId="urn:microsoft.com/office/officeart/2005/8/layout/balance1"/>
    <dgm:cxn modelId="{E4C35894-9158-49D2-A707-0AFB4B18D500}" type="presParOf" srcId="{DDFDBA3D-C6E5-4C13-898E-647ACFB19EA5}" destId="{B4986072-C7F1-4BB1-BBA0-89B055FE163A}" srcOrd="1" destOrd="0" presId="urn:microsoft.com/office/officeart/2005/8/layout/balance1"/>
    <dgm:cxn modelId="{88855320-129D-44B5-B2E1-FBCCF543E2F5}" type="presParOf" srcId="{B4986072-C7F1-4BB1-BBA0-89B055FE163A}" destId="{B2A387F5-42EC-4DC1-A2A8-59320BFB29FA}" srcOrd="0" destOrd="0" presId="urn:microsoft.com/office/officeart/2005/8/layout/balance1"/>
    <dgm:cxn modelId="{93E18F9E-CD35-4D4A-9B08-E2BF79CA4CA2}" type="presParOf" srcId="{B4986072-C7F1-4BB1-BBA0-89B055FE163A}" destId="{28579480-E570-4FD7-8279-2B5642D6BB5D}" srcOrd="1" destOrd="0" presId="urn:microsoft.com/office/officeart/2005/8/layout/balance1"/>
    <dgm:cxn modelId="{7752C1EA-AAB9-40BE-B1A8-7F4E08DB1560}" type="presParOf" srcId="{DDFDBA3D-C6E5-4C13-898E-647ACFB19EA5}" destId="{2E64F933-DC5F-49F4-A430-0A3866553DA8}" srcOrd="2" destOrd="0" presId="urn:microsoft.com/office/officeart/2005/8/layout/balance1"/>
    <dgm:cxn modelId="{29CF3E06-194D-49F8-9DF8-1849B278F7B0}" type="presParOf" srcId="{2E64F933-DC5F-49F4-A430-0A3866553DA8}" destId="{87C123B4-7236-435A-AF60-F6D277F57815}" srcOrd="0" destOrd="0" presId="urn:microsoft.com/office/officeart/2005/8/layout/balance1"/>
    <dgm:cxn modelId="{2FEA04CC-3C84-4E85-A5FF-53530F6B9D8F}" type="presParOf" srcId="{2E64F933-DC5F-49F4-A430-0A3866553DA8}" destId="{861826D2-746D-41B0-A5FF-0E288502C35D}" srcOrd="1" destOrd="0" presId="urn:microsoft.com/office/officeart/2005/8/layout/balance1"/>
    <dgm:cxn modelId="{28AE2821-9B5D-403F-A098-C4B57604E3F8}" type="presParOf" srcId="{2E64F933-DC5F-49F4-A430-0A3866553DA8}" destId="{94B2C7B2-2801-4A06-A8F9-BDF3E25999E7}" srcOrd="2" destOrd="0" presId="urn:microsoft.com/office/officeart/2005/8/layout/balance1"/>
    <dgm:cxn modelId="{8AD6EE23-DBEB-48F2-AA30-0A74C16E210C}" type="presParOf" srcId="{2E64F933-DC5F-49F4-A430-0A3866553DA8}" destId="{B6D4932F-1259-4D05-9445-A1F8718EF36C}" srcOrd="3" destOrd="0" presId="urn:microsoft.com/office/officeart/2005/8/layout/balance1"/>
    <dgm:cxn modelId="{EFDF9210-DEF3-4171-BAD7-43203CDAE0CB}" type="presParOf" srcId="{2E64F933-DC5F-49F4-A430-0A3866553DA8}" destId="{B13E502A-34CD-48DE-9EF7-FEAD9E838476}" srcOrd="4" destOrd="0" presId="urn:microsoft.com/office/officeart/2005/8/layout/balance1"/>
    <dgm:cxn modelId="{063DDD65-D16C-4CD7-AD9B-940E9029CDCF}" type="presParOf" srcId="{2E64F933-DC5F-49F4-A430-0A3866553DA8}" destId="{7FACFE36-6835-4997-A422-C03A51C6E392}" srcOrd="5" destOrd="0" presId="urn:microsoft.com/office/officeart/2005/8/layout/balance1"/>
    <dgm:cxn modelId="{2B27185C-93C1-4559-8274-018BB5F1B311}" type="presParOf" srcId="{2E64F933-DC5F-49F4-A430-0A3866553DA8}" destId="{BA63DA9D-4A58-42B4-A4C7-F583818B2AF1}" srcOrd="6" destOrd="0" presId="urn:microsoft.com/office/officeart/2005/8/layout/balance1"/>
    <dgm:cxn modelId="{AF057740-65BA-4659-A38B-96B95C4D84BE}" type="presParOf" srcId="{2E64F933-DC5F-49F4-A430-0A3866553DA8}" destId="{31E8AE8D-0881-41A7-A152-7989374C1142}" srcOrd="7" destOrd="0" presId="urn:microsoft.com/office/officeart/2005/8/layout/balance1"/>
    <dgm:cxn modelId="{7D209DFD-7DD9-4463-B3FC-6BFE360A7C49}" type="presParOf" srcId="{2E64F933-DC5F-49F4-A430-0A3866553DA8}" destId="{3240C8B7-187D-493B-9DC8-9012C74CE1F8}" srcOrd="8" destOrd="0" presId="urn:microsoft.com/office/officeart/2005/8/layout/balance1"/>
    <dgm:cxn modelId="{3470FA2E-151D-4862-B212-8934834AB7CC}" type="presParOf" srcId="{2E64F933-DC5F-49F4-A430-0A3866553DA8}" destId="{7E5EB078-84D3-49D4-B52F-A7D9B778AA52}" srcOrd="9" destOrd="0" presId="urn:microsoft.com/office/officeart/2005/8/layout/balance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C0272C7-BC61-4303-8AFC-314714DA4770}" type="doc">
      <dgm:prSet loTypeId="urn:microsoft.com/office/officeart/2005/8/layout/vProcess5" loCatId="process" qsTypeId="urn:microsoft.com/office/officeart/2005/8/quickstyle/simple2" qsCatId="simple" csTypeId="urn:microsoft.com/office/officeart/2005/8/colors/colorful4" csCatId="colorful" phldr="1"/>
      <dgm:spPr/>
      <dgm:t>
        <a:bodyPr/>
        <a:lstStyle/>
        <a:p>
          <a:endParaRPr lang="en-GB"/>
        </a:p>
      </dgm:t>
    </dgm:pt>
    <dgm:pt modelId="{6029EABC-48CE-4951-90FA-129C4A0DB71F}">
      <dgm:prSet custT="1"/>
      <dgm:spPr/>
      <dgm:t>
        <a:bodyPr/>
        <a:lstStyle/>
        <a:p>
          <a:pPr rtl="0"/>
          <a:r>
            <a:rPr lang="en-GB" sz="1800" dirty="0" smtClean="0">
              <a:effectLst>
                <a:outerShdw blurRad="38100" dist="38100" dir="2700000" algn="tl">
                  <a:srgbClr val="000000">
                    <a:alpha val="43137"/>
                  </a:srgbClr>
                </a:outerShdw>
              </a:effectLst>
            </a:rPr>
            <a:t>Initial exploratory discussion to focus on key areas for action</a:t>
          </a:r>
          <a:endParaRPr lang="en-GB" sz="1800" dirty="0">
            <a:effectLst>
              <a:outerShdw blurRad="38100" dist="38100" dir="2700000" algn="tl">
                <a:srgbClr val="000000">
                  <a:alpha val="43137"/>
                </a:srgbClr>
              </a:outerShdw>
            </a:effectLst>
          </a:endParaRPr>
        </a:p>
      </dgm:t>
    </dgm:pt>
    <dgm:pt modelId="{4CACB776-739F-4155-89B1-8C8FF86E68D6}" type="parTrans" cxnId="{8B3C0019-A558-432C-8BC2-E9F19BE27B17}">
      <dgm:prSet/>
      <dgm:spPr/>
      <dgm:t>
        <a:bodyPr/>
        <a:lstStyle/>
        <a:p>
          <a:endParaRPr lang="en-GB"/>
        </a:p>
      </dgm:t>
    </dgm:pt>
    <dgm:pt modelId="{6B600F0B-47FC-4AB1-8CED-F3F28FA00C66}" type="sibTrans" cxnId="{8B3C0019-A558-432C-8BC2-E9F19BE27B17}">
      <dgm:prSet/>
      <dgm:spPr/>
      <dgm:t>
        <a:bodyPr/>
        <a:lstStyle/>
        <a:p>
          <a:endParaRPr lang="en-GB"/>
        </a:p>
      </dgm:t>
    </dgm:pt>
    <dgm:pt modelId="{CED90790-B987-4151-B071-AC218FA50891}">
      <dgm:prSet custT="1"/>
      <dgm:spPr/>
      <dgm:t>
        <a:bodyPr/>
        <a:lstStyle/>
        <a:p>
          <a:pPr rtl="0"/>
          <a:r>
            <a:rPr lang="en-GB" sz="1600" dirty="0" smtClean="0">
              <a:effectLst>
                <a:outerShdw blurRad="38100" dist="38100" dir="2700000" algn="tl">
                  <a:srgbClr val="000000">
                    <a:alpha val="43137"/>
                  </a:srgbClr>
                </a:outerShdw>
              </a:effectLst>
            </a:rPr>
            <a:t>Reviewer gathers data (documentary, discussion with </a:t>
          </a:r>
          <a:r>
            <a:rPr lang="en-GB" sz="1600" dirty="0" err="1" smtClean="0">
              <a:effectLst>
                <a:outerShdw blurRad="38100" dist="38100" dir="2700000" algn="tl">
                  <a:srgbClr val="000000">
                    <a:alpha val="43137"/>
                  </a:srgbClr>
                </a:outerShdw>
              </a:effectLst>
            </a:rPr>
            <a:t>CoG</a:t>
          </a:r>
          <a:r>
            <a:rPr lang="en-GB" sz="1600" dirty="0" smtClean="0">
              <a:effectLst>
                <a:outerShdw blurRad="38100" dist="38100" dir="2700000" algn="tl">
                  <a:srgbClr val="000000">
                    <a:alpha val="43137"/>
                  </a:srgbClr>
                </a:outerShdw>
              </a:effectLst>
            </a:rPr>
            <a:t>, Head , other governors)</a:t>
          </a:r>
          <a:endParaRPr lang="en-GB" sz="1600" dirty="0">
            <a:effectLst>
              <a:outerShdw blurRad="38100" dist="38100" dir="2700000" algn="tl">
                <a:srgbClr val="000000">
                  <a:alpha val="43137"/>
                </a:srgbClr>
              </a:outerShdw>
            </a:effectLst>
          </a:endParaRPr>
        </a:p>
      </dgm:t>
    </dgm:pt>
    <dgm:pt modelId="{0CB63A84-DBA3-4FD7-A5C9-1A5D2955EFEC}" type="parTrans" cxnId="{250BC194-41E2-44DF-ACE6-42C309EBD023}">
      <dgm:prSet/>
      <dgm:spPr/>
      <dgm:t>
        <a:bodyPr/>
        <a:lstStyle/>
        <a:p>
          <a:endParaRPr lang="en-GB"/>
        </a:p>
      </dgm:t>
    </dgm:pt>
    <dgm:pt modelId="{AA0E0426-97D6-4E07-B643-536EDBDBEE89}" type="sibTrans" cxnId="{250BC194-41E2-44DF-ACE6-42C309EBD023}">
      <dgm:prSet/>
      <dgm:spPr/>
      <dgm:t>
        <a:bodyPr/>
        <a:lstStyle/>
        <a:p>
          <a:endParaRPr lang="en-GB"/>
        </a:p>
      </dgm:t>
    </dgm:pt>
    <dgm:pt modelId="{18F872AF-AA69-4C1F-B2DF-403645D2032D}">
      <dgm:prSet custT="1"/>
      <dgm:spPr/>
      <dgm:t>
        <a:bodyPr/>
        <a:lstStyle/>
        <a:p>
          <a:pPr rtl="0"/>
          <a:r>
            <a:rPr lang="en-GB" sz="1600" dirty="0" smtClean="0">
              <a:effectLst>
                <a:outerShdw blurRad="38100" dist="38100" dir="2700000" algn="tl">
                  <a:srgbClr val="000000">
                    <a:alpha val="43137"/>
                  </a:srgbClr>
                </a:outerShdw>
              </a:effectLst>
            </a:rPr>
            <a:t>The key foci will determine the kinds of evidence and process to follow</a:t>
          </a:r>
          <a:endParaRPr lang="en-GB" sz="1600" dirty="0">
            <a:effectLst>
              <a:outerShdw blurRad="38100" dist="38100" dir="2700000" algn="tl">
                <a:srgbClr val="000000">
                  <a:alpha val="43137"/>
                </a:srgbClr>
              </a:outerShdw>
            </a:effectLst>
          </a:endParaRPr>
        </a:p>
      </dgm:t>
    </dgm:pt>
    <dgm:pt modelId="{D7BC303E-55E2-4C46-857D-6C54F76DB32C}" type="parTrans" cxnId="{18386826-B523-437C-A4CC-5317420EE0F8}">
      <dgm:prSet/>
      <dgm:spPr/>
      <dgm:t>
        <a:bodyPr/>
        <a:lstStyle/>
        <a:p>
          <a:endParaRPr lang="en-GB"/>
        </a:p>
      </dgm:t>
    </dgm:pt>
    <dgm:pt modelId="{E0DE00C0-C1C7-4CD8-868B-7276F2353775}" type="sibTrans" cxnId="{18386826-B523-437C-A4CC-5317420EE0F8}">
      <dgm:prSet/>
      <dgm:spPr/>
      <dgm:t>
        <a:bodyPr/>
        <a:lstStyle/>
        <a:p>
          <a:endParaRPr lang="en-GB"/>
        </a:p>
      </dgm:t>
    </dgm:pt>
    <dgm:pt modelId="{55DC95B0-0EA9-43B0-B8EF-43C02E56C358}">
      <dgm:prSet custT="1"/>
      <dgm:spPr/>
      <dgm:t>
        <a:bodyPr/>
        <a:lstStyle/>
        <a:p>
          <a:pPr rtl="0"/>
          <a:r>
            <a:rPr lang="en-GB" sz="1600" dirty="0" smtClean="0">
              <a:effectLst>
                <a:outerShdw blurRad="38100" dist="38100" dir="2700000" algn="tl">
                  <a:srgbClr val="000000">
                    <a:alpha val="43137"/>
                  </a:srgbClr>
                </a:outerShdw>
              </a:effectLst>
            </a:rPr>
            <a:t>Feedback session with </a:t>
          </a:r>
          <a:r>
            <a:rPr lang="en-GB" sz="1600" dirty="0" err="1" smtClean="0">
              <a:effectLst>
                <a:outerShdw blurRad="38100" dist="38100" dir="2700000" algn="tl">
                  <a:srgbClr val="000000">
                    <a:alpha val="43137"/>
                  </a:srgbClr>
                </a:outerShdw>
              </a:effectLst>
            </a:rPr>
            <a:t>CoG</a:t>
          </a:r>
          <a:r>
            <a:rPr lang="en-GB" sz="1600" dirty="0" smtClean="0">
              <a:effectLst>
                <a:outerShdw blurRad="38100" dist="38100" dir="2700000" algn="tl">
                  <a:srgbClr val="000000">
                    <a:alpha val="43137"/>
                  </a:srgbClr>
                </a:outerShdw>
              </a:effectLst>
            </a:rPr>
            <a:t>, Head, other governors/SLT to set out</a:t>
          </a:r>
          <a:r>
            <a:rPr lang="en-GB" sz="1200" dirty="0" smtClean="0">
              <a:effectLst>
                <a:outerShdw blurRad="38100" dist="38100" dir="2700000" algn="tl">
                  <a:srgbClr val="000000">
                    <a:alpha val="43137"/>
                  </a:srgbClr>
                </a:outerShdw>
              </a:effectLst>
            </a:rPr>
            <a:t>:</a:t>
          </a:r>
          <a:endParaRPr lang="en-GB" sz="1200" dirty="0">
            <a:effectLst>
              <a:outerShdw blurRad="38100" dist="38100" dir="2700000" algn="tl">
                <a:srgbClr val="000000">
                  <a:alpha val="43137"/>
                </a:srgbClr>
              </a:outerShdw>
            </a:effectLst>
          </a:endParaRPr>
        </a:p>
      </dgm:t>
    </dgm:pt>
    <dgm:pt modelId="{14AA8501-4391-48A5-A4B2-FB3C5C6A424F}" type="parTrans" cxnId="{6A89B8BD-AD73-45BD-8E87-412C9EA17614}">
      <dgm:prSet/>
      <dgm:spPr/>
      <dgm:t>
        <a:bodyPr/>
        <a:lstStyle/>
        <a:p>
          <a:endParaRPr lang="en-GB"/>
        </a:p>
      </dgm:t>
    </dgm:pt>
    <dgm:pt modelId="{E32FAD84-4E9E-43F0-BB82-AD3ACD3A2800}" type="sibTrans" cxnId="{6A89B8BD-AD73-45BD-8E87-412C9EA17614}">
      <dgm:prSet/>
      <dgm:spPr/>
      <dgm:t>
        <a:bodyPr/>
        <a:lstStyle/>
        <a:p>
          <a:endParaRPr lang="en-GB"/>
        </a:p>
      </dgm:t>
    </dgm:pt>
    <dgm:pt modelId="{979C83FE-B379-48CA-B584-1ABFF00D61EF}">
      <dgm:prSet custT="1"/>
      <dgm:spPr/>
      <dgm:t>
        <a:bodyPr/>
        <a:lstStyle/>
        <a:p>
          <a:pPr rtl="0"/>
          <a:r>
            <a:rPr lang="en-GB" sz="1050" dirty="0" smtClean="0">
              <a:effectLst>
                <a:outerShdw blurRad="38100" dist="38100" dir="2700000" algn="tl">
                  <a:srgbClr val="000000">
                    <a:alpha val="43137"/>
                  </a:srgbClr>
                </a:outerShdw>
              </a:effectLst>
            </a:rPr>
            <a:t>Areas for improvement</a:t>
          </a:r>
          <a:endParaRPr lang="en-GB" sz="1050" dirty="0">
            <a:effectLst>
              <a:outerShdw blurRad="38100" dist="38100" dir="2700000" algn="tl">
                <a:srgbClr val="000000">
                  <a:alpha val="43137"/>
                </a:srgbClr>
              </a:outerShdw>
            </a:effectLst>
          </a:endParaRPr>
        </a:p>
      </dgm:t>
    </dgm:pt>
    <dgm:pt modelId="{F1048445-FC49-4C11-9E9F-C2A4DB98F25C}" type="parTrans" cxnId="{86183D92-7B51-4311-A512-3C68C4D0A6C7}">
      <dgm:prSet/>
      <dgm:spPr/>
      <dgm:t>
        <a:bodyPr/>
        <a:lstStyle/>
        <a:p>
          <a:endParaRPr lang="en-GB"/>
        </a:p>
      </dgm:t>
    </dgm:pt>
    <dgm:pt modelId="{3D30A8FD-BA0E-4A0A-8F32-18AB1E162B96}" type="sibTrans" cxnId="{86183D92-7B51-4311-A512-3C68C4D0A6C7}">
      <dgm:prSet/>
      <dgm:spPr/>
      <dgm:t>
        <a:bodyPr/>
        <a:lstStyle/>
        <a:p>
          <a:endParaRPr lang="en-GB"/>
        </a:p>
      </dgm:t>
    </dgm:pt>
    <dgm:pt modelId="{702E9025-3926-4C9E-9215-65F88CEAF883}">
      <dgm:prSet custT="1"/>
      <dgm:spPr/>
      <dgm:t>
        <a:bodyPr/>
        <a:lstStyle/>
        <a:p>
          <a:pPr rtl="0"/>
          <a:r>
            <a:rPr lang="en-GB" sz="1050" dirty="0" smtClean="0">
              <a:effectLst>
                <a:outerShdw blurRad="38100" dist="38100" dir="2700000" algn="tl">
                  <a:srgbClr val="000000">
                    <a:alpha val="43137"/>
                  </a:srgbClr>
                </a:outerShdw>
              </a:effectLst>
            </a:rPr>
            <a:t>Action plan</a:t>
          </a:r>
          <a:endParaRPr lang="en-GB" sz="1050" dirty="0">
            <a:effectLst>
              <a:outerShdw blurRad="38100" dist="38100" dir="2700000" algn="tl">
                <a:srgbClr val="000000">
                  <a:alpha val="43137"/>
                </a:srgbClr>
              </a:outerShdw>
            </a:effectLst>
          </a:endParaRPr>
        </a:p>
      </dgm:t>
    </dgm:pt>
    <dgm:pt modelId="{1BC5F432-DD97-43AD-910C-35BE6FABF4E8}" type="parTrans" cxnId="{711FBB83-8EEA-4F5D-8A1D-364DDFA7B494}">
      <dgm:prSet/>
      <dgm:spPr/>
      <dgm:t>
        <a:bodyPr/>
        <a:lstStyle/>
        <a:p>
          <a:endParaRPr lang="en-GB"/>
        </a:p>
      </dgm:t>
    </dgm:pt>
    <dgm:pt modelId="{17CDFE3B-4008-499F-9DCA-731B46033081}" type="sibTrans" cxnId="{711FBB83-8EEA-4F5D-8A1D-364DDFA7B494}">
      <dgm:prSet/>
      <dgm:spPr/>
      <dgm:t>
        <a:bodyPr/>
        <a:lstStyle/>
        <a:p>
          <a:endParaRPr lang="en-GB"/>
        </a:p>
      </dgm:t>
    </dgm:pt>
    <dgm:pt modelId="{2CAE9508-66A7-4C01-8818-1B29CFA5B047}">
      <dgm:prSet custT="1"/>
      <dgm:spPr/>
      <dgm:t>
        <a:bodyPr/>
        <a:lstStyle/>
        <a:p>
          <a:pPr rtl="0"/>
          <a:r>
            <a:rPr lang="en-GB" sz="1800" dirty="0" smtClean="0">
              <a:effectLst>
                <a:outerShdw blurRad="38100" dist="38100" dir="2700000" algn="tl">
                  <a:srgbClr val="000000">
                    <a:alpha val="43137"/>
                  </a:srgbClr>
                </a:outerShdw>
              </a:effectLst>
            </a:rPr>
            <a:t>NLG produces short written report recording outcomes </a:t>
          </a:r>
          <a:endParaRPr lang="en-GB" sz="1800" dirty="0">
            <a:effectLst>
              <a:outerShdw blurRad="38100" dist="38100" dir="2700000" algn="tl">
                <a:srgbClr val="000000">
                  <a:alpha val="43137"/>
                </a:srgbClr>
              </a:outerShdw>
            </a:effectLst>
          </a:endParaRPr>
        </a:p>
      </dgm:t>
    </dgm:pt>
    <dgm:pt modelId="{7685AA5E-A3AC-4DCA-8E44-70BB50D1358E}" type="parTrans" cxnId="{81E70152-B3E9-46C1-AAF3-2EAAFE7CD3BC}">
      <dgm:prSet/>
      <dgm:spPr/>
      <dgm:t>
        <a:bodyPr/>
        <a:lstStyle/>
        <a:p>
          <a:endParaRPr lang="en-GB"/>
        </a:p>
      </dgm:t>
    </dgm:pt>
    <dgm:pt modelId="{CB1C61E9-9372-4F51-A120-FC9B703A1E67}" type="sibTrans" cxnId="{81E70152-B3E9-46C1-AAF3-2EAAFE7CD3BC}">
      <dgm:prSet/>
      <dgm:spPr/>
      <dgm:t>
        <a:bodyPr/>
        <a:lstStyle/>
        <a:p>
          <a:endParaRPr lang="en-GB"/>
        </a:p>
      </dgm:t>
    </dgm:pt>
    <dgm:pt modelId="{0BB2DAD7-FC1D-4BA4-86F5-C9684D837907}" type="pres">
      <dgm:prSet presAssocID="{9C0272C7-BC61-4303-8AFC-314714DA4770}" presName="outerComposite" presStyleCnt="0">
        <dgm:presLayoutVars>
          <dgm:chMax val="5"/>
          <dgm:dir/>
          <dgm:resizeHandles val="exact"/>
        </dgm:presLayoutVars>
      </dgm:prSet>
      <dgm:spPr/>
    </dgm:pt>
    <dgm:pt modelId="{DCA7B821-7C40-4D1C-9313-DB7C8566B716}" type="pres">
      <dgm:prSet presAssocID="{9C0272C7-BC61-4303-8AFC-314714DA4770}" presName="dummyMaxCanvas" presStyleCnt="0">
        <dgm:presLayoutVars/>
      </dgm:prSet>
      <dgm:spPr/>
    </dgm:pt>
    <dgm:pt modelId="{8C216E31-BEF7-4BFB-9CC4-F1BDBA61A2DF}" type="pres">
      <dgm:prSet presAssocID="{9C0272C7-BC61-4303-8AFC-314714DA4770}" presName="FiveNodes_1" presStyleLbl="node1" presStyleIdx="0" presStyleCnt="5">
        <dgm:presLayoutVars>
          <dgm:bulletEnabled val="1"/>
        </dgm:presLayoutVars>
      </dgm:prSet>
      <dgm:spPr/>
    </dgm:pt>
    <dgm:pt modelId="{82E7F20A-CEBA-4813-A521-0E45B139952E}" type="pres">
      <dgm:prSet presAssocID="{9C0272C7-BC61-4303-8AFC-314714DA4770}" presName="FiveNodes_2" presStyleLbl="node1" presStyleIdx="1" presStyleCnt="5">
        <dgm:presLayoutVars>
          <dgm:bulletEnabled val="1"/>
        </dgm:presLayoutVars>
      </dgm:prSet>
      <dgm:spPr/>
    </dgm:pt>
    <dgm:pt modelId="{0B618E98-3BCC-43BA-878F-08A750A4A2BF}" type="pres">
      <dgm:prSet presAssocID="{9C0272C7-BC61-4303-8AFC-314714DA4770}" presName="FiveNodes_3" presStyleLbl="node1" presStyleIdx="2" presStyleCnt="5">
        <dgm:presLayoutVars>
          <dgm:bulletEnabled val="1"/>
        </dgm:presLayoutVars>
      </dgm:prSet>
      <dgm:spPr/>
    </dgm:pt>
    <dgm:pt modelId="{0AE01907-9366-4386-A8B1-42B68EA51316}" type="pres">
      <dgm:prSet presAssocID="{9C0272C7-BC61-4303-8AFC-314714DA4770}" presName="FiveNodes_4" presStyleLbl="node1" presStyleIdx="3" presStyleCnt="5" custScaleY="107576">
        <dgm:presLayoutVars>
          <dgm:bulletEnabled val="1"/>
        </dgm:presLayoutVars>
      </dgm:prSet>
      <dgm:spPr/>
    </dgm:pt>
    <dgm:pt modelId="{D9A39A1A-7AAB-45FE-87E8-43103BB8F8EA}" type="pres">
      <dgm:prSet presAssocID="{9C0272C7-BC61-4303-8AFC-314714DA4770}" presName="FiveNodes_5" presStyleLbl="node1" presStyleIdx="4" presStyleCnt="5">
        <dgm:presLayoutVars>
          <dgm:bulletEnabled val="1"/>
        </dgm:presLayoutVars>
      </dgm:prSet>
      <dgm:spPr/>
      <dgm:t>
        <a:bodyPr/>
        <a:lstStyle/>
        <a:p>
          <a:endParaRPr lang="en-GB"/>
        </a:p>
      </dgm:t>
    </dgm:pt>
    <dgm:pt modelId="{6135A574-D4B7-40F7-A35F-A2EACBBFDB4A}" type="pres">
      <dgm:prSet presAssocID="{9C0272C7-BC61-4303-8AFC-314714DA4770}" presName="FiveConn_1-2" presStyleLbl="fgAccFollowNode1" presStyleIdx="0" presStyleCnt="4">
        <dgm:presLayoutVars>
          <dgm:bulletEnabled val="1"/>
        </dgm:presLayoutVars>
      </dgm:prSet>
      <dgm:spPr/>
    </dgm:pt>
    <dgm:pt modelId="{787531D2-FFF7-42FC-B388-FE096C1BFF31}" type="pres">
      <dgm:prSet presAssocID="{9C0272C7-BC61-4303-8AFC-314714DA4770}" presName="FiveConn_2-3" presStyleLbl="fgAccFollowNode1" presStyleIdx="1" presStyleCnt="4">
        <dgm:presLayoutVars>
          <dgm:bulletEnabled val="1"/>
        </dgm:presLayoutVars>
      </dgm:prSet>
      <dgm:spPr/>
    </dgm:pt>
    <dgm:pt modelId="{9BF60136-34A5-4BD9-A1B1-9CEA88BA5CA1}" type="pres">
      <dgm:prSet presAssocID="{9C0272C7-BC61-4303-8AFC-314714DA4770}" presName="FiveConn_3-4" presStyleLbl="fgAccFollowNode1" presStyleIdx="2" presStyleCnt="4">
        <dgm:presLayoutVars>
          <dgm:bulletEnabled val="1"/>
        </dgm:presLayoutVars>
      </dgm:prSet>
      <dgm:spPr/>
    </dgm:pt>
    <dgm:pt modelId="{B94003AA-AD66-42C7-B3E4-16F041B7790B}" type="pres">
      <dgm:prSet presAssocID="{9C0272C7-BC61-4303-8AFC-314714DA4770}" presName="FiveConn_4-5" presStyleLbl="fgAccFollowNode1" presStyleIdx="3" presStyleCnt="4">
        <dgm:presLayoutVars>
          <dgm:bulletEnabled val="1"/>
        </dgm:presLayoutVars>
      </dgm:prSet>
      <dgm:spPr/>
    </dgm:pt>
    <dgm:pt modelId="{30938638-6DAC-4497-87FD-83BED2EBF052}" type="pres">
      <dgm:prSet presAssocID="{9C0272C7-BC61-4303-8AFC-314714DA4770}" presName="FiveNodes_1_text" presStyleLbl="node1" presStyleIdx="4" presStyleCnt="5">
        <dgm:presLayoutVars>
          <dgm:bulletEnabled val="1"/>
        </dgm:presLayoutVars>
      </dgm:prSet>
      <dgm:spPr/>
    </dgm:pt>
    <dgm:pt modelId="{344D8BD4-2B44-4101-8553-6CF523B6BBF8}" type="pres">
      <dgm:prSet presAssocID="{9C0272C7-BC61-4303-8AFC-314714DA4770}" presName="FiveNodes_2_text" presStyleLbl="node1" presStyleIdx="4" presStyleCnt="5">
        <dgm:presLayoutVars>
          <dgm:bulletEnabled val="1"/>
        </dgm:presLayoutVars>
      </dgm:prSet>
      <dgm:spPr/>
    </dgm:pt>
    <dgm:pt modelId="{F534CDA1-B6FE-4425-9AE8-3EA914498EC8}" type="pres">
      <dgm:prSet presAssocID="{9C0272C7-BC61-4303-8AFC-314714DA4770}" presName="FiveNodes_3_text" presStyleLbl="node1" presStyleIdx="4" presStyleCnt="5">
        <dgm:presLayoutVars>
          <dgm:bulletEnabled val="1"/>
        </dgm:presLayoutVars>
      </dgm:prSet>
      <dgm:spPr/>
    </dgm:pt>
    <dgm:pt modelId="{66C5BC8A-836B-4D59-BC29-60C81A9FF535}" type="pres">
      <dgm:prSet presAssocID="{9C0272C7-BC61-4303-8AFC-314714DA4770}" presName="FiveNodes_4_text" presStyleLbl="node1" presStyleIdx="4" presStyleCnt="5">
        <dgm:presLayoutVars>
          <dgm:bulletEnabled val="1"/>
        </dgm:presLayoutVars>
      </dgm:prSet>
      <dgm:spPr/>
    </dgm:pt>
    <dgm:pt modelId="{32476D0A-790D-4EE0-96A9-A1297096D018}" type="pres">
      <dgm:prSet presAssocID="{9C0272C7-BC61-4303-8AFC-314714DA4770}" presName="FiveNodes_5_text" presStyleLbl="node1" presStyleIdx="4" presStyleCnt="5">
        <dgm:presLayoutVars>
          <dgm:bulletEnabled val="1"/>
        </dgm:presLayoutVars>
      </dgm:prSet>
      <dgm:spPr/>
      <dgm:t>
        <a:bodyPr/>
        <a:lstStyle/>
        <a:p>
          <a:endParaRPr lang="en-GB"/>
        </a:p>
      </dgm:t>
    </dgm:pt>
  </dgm:ptLst>
  <dgm:cxnLst>
    <dgm:cxn modelId="{711FBB83-8EEA-4F5D-8A1D-364DDFA7B494}" srcId="{55DC95B0-0EA9-43B0-B8EF-43C02E56C358}" destId="{702E9025-3926-4C9E-9215-65F88CEAF883}" srcOrd="1" destOrd="0" parTransId="{1BC5F432-DD97-43AD-910C-35BE6FABF4E8}" sibTransId="{17CDFE3B-4008-499F-9DCA-731B46033081}"/>
    <dgm:cxn modelId="{3E109520-DDB6-4743-B0B4-FF68C49BA409}" type="presOf" srcId="{E0DE00C0-C1C7-4CD8-868B-7276F2353775}" destId="{9BF60136-34A5-4BD9-A1B1-9CEA88BA5CA1}" srcOrd="0" destOrd="0" presId="urn:microsoft.com/office/officeart/2005/8/layout/vProcess5"/>
    <dgm:cxn modelId="{18B280AE-0B55-4F3A-AAD2-368B53AEC24A}" type="presOf" srcId="{18F872AF-AA69-4C1F-B2DF-403645D2032D}" destId="{F534CDA1-B6FE-4425-9AE8-3EA914498EC8}" srcOrd="1" destOrd="0" presId="urn:microsoft.com/office/officeart/2005/8/layout/vProcess5"/>
    <dgm:cxn modelId="{6CE7040B-253A-47EA-936A-E9D6D4C98224}" type="presOf" srcId="{AA0E0426-97D6-4E07-B643-536EDBDBEE89}" destId="{787531D2-FFF7-42FC-B388-FE096C1BFF31}" srcOrd="0" destOrd="0" presId="urn:microsoft.com/office/officeart/2005/8/layout/vProcess5"/>
    <dgm:cxn modelId="{81E70152-B3E9-46C1-AAF3-2EAAFE7CD3BC}" srcId="{9C0272C7-BC61-4303-8AFC-314714DA4770}" destId="{2CAE9508-66A7-4C01-8818-1B29CFA5B047}" srcOrd="4" destOrd="0" parTransId="{7685AA5E-A3AC-4DCA-8E44-70BB50D1358E}" sibTransId="{CB1C61E9-9372-4F51-A120-FC9B703A1E67}"/>
    <dgm:cxn modelId="{4D8680FC-582A-48E8-ABE8-7780F979FD42}" type="presOf" srcId="{702E9025-3926-4C9E-9215-65F88CEAF883}" destId="{66C5BC8A-836B-4D59-BC29-60C81A9FF535}" srcOrd="1" destOrd="2" presId="urn:microsoft.com/office/officeart/2005/8/layout/vProcess5"/>
    <dgm:cxn modelId="{250BC194-41E2-44DF-ACE6-42C309EBD023}" srcId="{9C0272C7-BC61-4303-8AFC-314714DA4770}" destId="{CED90790-B987-4151-B071-AC218FA50891}" srcOrd="1" destOrd="0" parTransId="{0CB63A84-DBA3-4FD7-A5C9-1A5D2955EFEC}" sibTransId="{AA0E0426-97D6-4E07-B643-536EDBDBEE89}"/>
    <dgm:cxn modelId="{93821B03-E9C6-4815-968A-E3DA8AC4C01B}" type="presOf" srcId="{6B600F0B-47FC-4AB1-8CED-F3F28FA00C66}" destId="{6135A574-D4B7-40F7-A35F-A2EACBBFDB4A}" srcOrd="0" destOrd="0" presId="urn:microsoft.com/office/officeart/2005/8/layout/vProcess5"/>
    <dgm:cxn modelId="{7616300F-C071-49D2-B894-9AA89219CED6}" type="presOf" srcId="{2CAE9508-66A7-4C01-8818-1B29CFA5B047}" destId="{D9A39A1A-7AAB-45FE-87E8-43103BB8F8EA}" srcOrd="0" destOrd="0" presId="urn:microsoft.com/office/officeart/2005/8/layout/vProcess5"/>
    <dgm:cxn modelId="{6A89B8BD-AD73-45BD-8E87-412C9EA17614}" srcId="{9C0272C7-BC61-4303-8AFC-314714DA4770}" destId="{55DC95B0-0EA9-43B0-B8EF-43C02E56C358}" srcOrd="3" destOrd="0" parTransId="{14AA8501-4391-48A5-A4B2-FB3C5C6A424F}" sibTransId="{E32FAD84-4E9E-43F0-BB82-AD3ACD3A2800}"/>
    <dgm:cxn modelId="{6105ECAF-A2DD-440E-B1B2-45A5003CB072}" type="presOf" srcId="{979C83FE-B379-48CA-B584-1ABFF00D61EF}" destId="{0AE01907-9366-4386-A8B1-42B68EA51316}" srcOrd="0" destOrd="1" presId="urn:microsoft.com/office/officeart/2005/8/layout/vProcess5"/>
    <dgm:cxn modelId="{AE35B3A7-F8F0-4EB1-81D1-7E2F7CA0F715}" type="presOf" srcId="{CED90790-B987-4151-B071-AC218FA50891}" destId="{82E7F20A-CEBA-4813-A521-0E45B139952E}" srcOrd="0" destOrd="0" presId="urn:microsoft.com/office/officeart/2005/8/layout/vProcess5"/>
    <dgm:cxn modelId="{86183D92-7B51-4311-A512-3C68C4D0A6C7}" srcId="{55DC95B0-0EA9-43B0-B8EF-43C02E56C358}" destId="{979C83FE-B379-48CA-B584-1ABFF00D61EF}" srcOrd="0" destOrd="0" parTransId="{F1048445-FC49-4C11-9E9F-C2A4DB98F25C}" sibTransId="{3D30A8FD-BA0E-4A0A-8F32-18AB1E162B96}"/>
    <dgm:cxn modelId="{8B3C0019-A558-432C-8BC2-E9F19BE27B17}" srcId="{9C0272C7-BC61-4303-8AFC-314714DA4770}" destId="{6029EABC-48CE-4951-90FA-129C4A0DB71F}" srcOrd="0" destOrd="0" parTransId="{4CACB776-739F-4155-89B1-8C8FF86E68D6}" sibTransId="{6B600F0B-47FC-4AB1-8CED-F3F28FA00C66}"/>
    <dgm:cxn modelId="{6908BB11-A108-4485-A03B-403E9DFDF248}" type="presOf" srcId="{55DC95B0-0EA9-43B0-B8EF-43C02E56C358}" destId="{0AE01907-9366-4386-A8B1-42B68EA51316}" srcOrd="0" destOrd="0" presId="urn:microsoft.com/office/officeart/2005/8/layout/vProcess5"/>
    <dgm:cxn modelId="{B245451E-9133-40D7-8B3C-6A403F7EB2CE}" type="presOf" srcId="{6029EABC-48CE-4951-90FA-129C4A0DB71F}" destId="{30938638-6DAC-4497-87FD-83BED2EBF052}" srcOrd="1" destOrd="0" presId="urn:microsoft.com/office/officeart/2005/8/layout/vProcess5"/>
    <dgm:cxn modelId="{F75A665C-9BBB-40B2-A2AF-1DE5F5E26589}" type="presOf" srcId="{702E9025-3926-4C9E-9215-65F88CEAF883}" destId="{0AE01907-9366-4386-A8B1-42B68EA51316}" srcOrd="0" destOrd="2" presId="urn:microsoft.com/office/officeart/2005/8/layout/vProcess5"/>
    <dgm:cxn modelId="{3BC57EC9-6859-4D89-BC79-8C50A9257B89}" type="presOf" srcId="{CED90790-B987-4151-B071-AC218FA50891}" destId="{344D8BD4-2B44-4101-8553-6CF523B6BBF8}" srcOrd="1" destOrd="0" presId="urn:microsoft.com/office/officeart/2005/8/layout/vProcess5"/>
    <dgm:cxn modelId="{E1A15ECB-79D2-428F-91E8-3ADFD23A16B5}" type="presOf" srcId="{E32FAD84-4E9E-43F0-BB82-AD3ACD3A2800}" destId="{B94003AA-AD66-42C7-B3E4-16F041B7790B}" srcOrd="0" destOrd="0" presId="urn:microsoft.com/office/officeart/2005/8/layout/vProcess5"/>
    <dgm:cxn modelId="{716B0EA6-3692-4826-B251-DC614CCEF06D}" type="presOf" srcId="{9C0272C7-BC61-4303-8AFC-314714DA4770}" destId="{0BB2DAD7-FC1D-4BA4-86F5-C9684D837907}" srcOrd="0" destOrd="0" presId="urn:microsoft.com/office/officeart/2005/8/layout/vProcess5"/>
    <dgm:cxn modelId="{08070FE8-CA9C-4937-9BE1-02E827DD9FDA}" type="presOf" srcId="{18F872AF-AA69-4C1F-B2DF-403645D2032D}" destId="{0B618E98-3BCC-43BA-878F-08A750A4A2BF}" srcOrd="0" destOrd="0" presId="urn:microsoft.com/office/officeart/2005/8/layout/vProcess5"/>
    <dgm:cxn modelId="{C1B4CB27-24D4-483F-A3AB-6AFAB99AE078}" type="presOf" srcId="{6029EABC-48CE-4951-90FA-129C4A0DB71F}" destId="{8C216E31-BEF7-4BFB-9CC4-F1BDBA61A2DF}" srcOrd="0" destOrd="0" presId="urn:microsoft.com/office/officeart/2005/8/layout/vProcess5"/>
    <dgm:cxn modelId="{CD300F89-4489-4CD2-A9A2-C1B55391F898}" type="presOf" srcId="{2CAE9508-66A7-4C01-8818-1B29CFA5B047}" destId="{32476D0A-790D-4EE0-96A9-A1297096D018}" srcOrd="1" destOrd="0" presId="urn:microsoft.com/office/officeart/2005/8/layout/vProcess5"/>
    <dgm:cxn modelId="{18386826-B523-437C-A4CC-5317420EE0F8}" srcId="{9C0272C7-BC61-4303-8AFC-314714DA4770}" destId="{18F872AF-AA69-4C1F-B2DF-403645D2032D}" srcOrd="2" destOrd="0" parTransId="{D7BC303E-55E2-4C46-857D-6C54F76DB32C}" sibTransId="{E0DE00C0-C1C7-4CD8-868B-7276F2353775}"/>
    <dgm:cxn modelId="{0A3346AC-D673-48CA-877F-129BF0A4FEB5}" type="presOf" srcId="{55DC95B0-0EA9-43B0-B8EF-43C02E56C358}" destId="{66C5BC8A-836B-4D59-BC29-60C81A9FF535}" srcOrd="1" destOrd="0" presId="urn:microsoft.com/office/officeart/2005/8/layout/vProcess5"/>
    <dgm:cxn modelId="{27E4415B-DED1-4D00-8E02-7D542CDE0A48}" type="presOf" srcId="{979C83FE-B379-48CA-B584-1ABFF00D61EF}" destId="{66C5BC8A-836B-4D59-BC29-60C81A9FF535}" srcOrd="1" destOrd="1" presId="urn:microsoft.com/office/officeart/2005/8/layout/vProcess5"/>
    <dgm:cxn modelId="{0E572C70-64C3-49DD-8A31-676DAAC6CA72}" type="presParOf" srcId="{0BB2DAD7-FC1D-4BA4-86F5-C9684D837907}" destId="{DCA7B821-7C40-4D1C-9313-DB7C8566B716}" srcOrd="0" destOrd="0" presId="urn:microsoft.com/office/officeart/2005/8/layout/vProcess5"/>
    <dgm:cxn modelId="{926BECEF-68F9-4884-B5B2-82AD93CFB825}" type="presParOf" srcId="{0BB2DAD7-FC1D-4BA4-86F5-C9684D837907}" destId="{8C216E31-BEF7-4BFB-9CC4-F1BDBA61A2DF}" srcOrd="1" destOrd="0" presId="urn:microsoft.com/office/officeart/2005/8/layout/vProcess5"/>
    <dgm:cxn modelId="{585CD7B1-42FD-47DA-98A9-B04040DAE179}" type="presParOf" srcId="{0BB2DAD7-FC1D-4BA4-86F5-C9684D837907}" destId="{82E7F20A-CEBA-4813-A521-0E45B139952E}" srcOrd="2" destOrd="0" presId="urn:microsoft.com/office/officeart/2005/8/layout/vProcess5"/>
    <dgm:cxn modelId="{66F2F1BA-01A8-4D2D-AB01-869FA2AD15E2}" type="presParOf" srcId="{0BB2DAD7-FC1D-4BA4-86F5-C9684D837907}" destId="{0B618E98-3BCC-43BA-878F-08A750A4A2BF}" srcOrd="3" destOrd="0" presId="urn:microsoft.com/office/officeart/2005/8/layout/vProcess5"/>
    <dgm:cxn modelId="{CC173CD7-81AB-45A8-B6B0-00AF9E69AAE8}" type="presParOf" srcId="{0BB2DAD7-FC1D-4BA4-86F5-C9684D837907}" destId="{0AE01907-9366-4386-A8B1-42B68EA51316}" srcOrd="4" destOrd="0" presId="urn:microsoft.com/office/officeart/2005/8/layout/vProcess5"/>
    <dgm:cxn modelId="{209E6683-C189-47FE-872E-3679D4D683AF}" type="presParOf" srcId="{0BB2DAD7-FC1D-4BA4-86F5-C9684D837907}" destId="{D9A39A1A-7AAB-45FE-87E8-43103BB8F8EA}" srcOrd="5" destOrd="0" presId="urn:microsoft.com/office/officeart/2005/8/layout/vProcess5"/>
    <dgm:cxn modelId="{95E45C7E-26F8-4565-BA4A-BA7025137780}" type="presParOf" srcId="{0BB2DAD7-FC1D-4BA4-86F5-C9684D837907}" destId="{6135A574-D4B7-40F7-A35F-A2EACBBFDB4A}" srcOrd="6" destOrd="0" presId="urn:microsoft.com/office/officeart/2005/8/layout/vProcess5"/>
    <dgm:cxn modelId="{0335B1A9-82E5-41A4-925C-EC4524C46230}" type="presParOf" srcId="{0BB2DAD7-FC1D-4BA4-86F5-C9684D837907}" destId="{787531D2-FFF7-42FC-B388-FE096C1BFF31}" srcOrd="7" destOrd="0" presId="urn:microsoft.com/office/officeart/2005/8/layout/vProcess5"/>
    <dgm:cxn modelId="{49115FB6-FF71-4203-BD6B-D9EA6420A071}" type="presParOf" srcId="{0BB2DAD7-FC1D-4BA4-86F5-C9684D837907}" destId="{9BF60136-34A5-4BD9-A1B1-9CEA88BA5CA1}" srcOrd="8" destOrd="0" presId="urn:microsoft.com/office/officeart/2005/8/layout/vProcess5"/>
    <dgm:cxn modelId="{172A751B-1B79-4782-9304-455522979925}" type="presParOf" srcId="{0BB2DAD7-FC1D-4BA4-86F5-C9684D837907}" destId="{B94003AA-AD66-42C7-B3E4-16F041B7790B}" srcOrd="9" destOrd="0" presId="urn:microsoft.com/office/officeart/2005/8/layout/vProcess5"/>
    <dgm:cxn modelId="{49F04DC2-5BAC-4B98-BB1F-A03011507899}" type="presParOf" srcId="{0BB2DAD7-FC1D-4BA4-86F5-C9684D837907}" destId="{30938638-6DAC-4497-87FD-83BED2EBF052}" srcOrd="10" destOrd="0" presId="urn:microsoft.com/office/officeart/2005/8/layout/vProcess5"/>
    <dgm:cxn modelId="{7576AA37-936D-47FF-A1FE-3FA22A231A82}" type="presParOf" srcId="{0BB2DAD7-FC1D-4BA4-86F5-C9684D837907}" destId="{344D8BD4-2B44-4101-8553-6CF523B6BBF8}" srcOrd="11" destOrd="0" presId="urn:microsoft.com/office/officeart/2005/8/layout/vProcess5"/>
    <dgm:cxn modelId="{EFB40A39-64F3-48BF-885A-E28D29848878}" type="presParOf" srcId="{0BB2DAD7-FC1D-4BA4-86F5-C9684D837907}" destId="{F534CDA1-B6FE-4425-9AE8-3EA914498EC8}" srcOrd="12" destOrd="0" presId="urn:microsoft.com/office/officeart/2005/8/layout/vProcess5"/>
    <dgm:cxn modelId="{37571F74-B461-45EE-B9F9-C17224B73791}" type="presParOf" srcId="{0BB2DAD7-FC1D-4BA4-86F5-C9684D837907}" destId="{66C5BC8A-836B-4D59-BC29-60C81A9FF535}" srcOrd="13" destOrd="0" presId="urn:microsoft.com/office/officeart/2005/8/layout/vProcess5"/>
    <dgm:cxn modelId="{C7BAB498-B0C4-4C31-9168-517C59922012}" type="presParOf" srcId="{0BB2DAD7-FC1D-4BA4-86F5-C9684D837907}" destId="{32476D0A-790D-4EE0-96A9-A1297096D018}" srcOrd="14" destOrd="0" presId="urn:microsoft.com/office/officeart/2005/8/layout/vProcess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2A387F5-42EC-4DC1-A2A8-59320BFB29FA}">
      <dsp:nvSpPr>
        <dsp:cNvPr id="0" name=""/>
        <dsp:cNvSpPr/>
      </dsp:nvSpPr>
      <dsp:spPr>
        <a:xfrm>
          <a:off x="2123376" y="0"/>
          <a:ext cx="1629346" cy="905192"/>
        </a:xfrm>
        <a:prstGeom prst="roundRect">
          <a:avLst>
            <a:gd name="adj" fmla="val 10000"/>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GB" sz="2700" kern="1200" dirty="0" smtClean="0"/>
            <a:t>Support</a:t>
          </a:r>
          <a:endParaRPr lang="en-GB" sz="2700" kern="1200" dirty="0"/>
        </a:p>
      </dsp:txBody>
      <dsp:txXfrm>
        <a:off x="2123376" y="0"/>
        <a:ext cx="1629346" cy="905192"/>
      </dsp:txXfrm>
    </dsp:sp>
    <dsp:sp modelId="{28579480-E570-4FD7-8279-2B5642D6BB5D}">
      <dsp:nvSpPr>
        <dsp:cNvPr id="0" name=""/>
        <dsp:cNvSpPr/>
      </dsp:nvSpPr>
      <dsp:spPr>
        <a:xfrm>
          <a:off x="4476877" y="0"/>
          <a:ext cx="1629346" cy="905192"/>
        </a:xfrm>
        <a:prstGeom prst="roundRect">
          <a:avLst>
            <a:gd name="adj" fmla="val 10000"/>
          </a:avLst>
        </a:prstGeom>
        <a:solidFill>
          <a:schemeClr val="lt1"/>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GB" sz="2700" kern="1200" dirty="0" smtClean="0"/>
            <a:t>Challenge</a:t>
          </a:r>
          <a:endParaRPr lang="en-GB" sz="2700" kern="1200" dirty="0"/>
        </a:p>
      </dsp:txBody>
      <dsp:txXfrm>
        <a:off x="4476877" y="0"/>
        <a:ext cx="1629346" cy="905192"/>
      </dsp:txXfrm>
    </dsp:sp>
    <dsp:sp modelId="{861826D2-746D-41B0-A5FF-0E288502C35D}">
      <dsp:nvSpPr>
        <dsp:cNvPr id="0" name=""/>
        <dsp:cNvSpPr/>
      </dsp:nvSpPr>
      <dsp:spPr>
        <a:xfrm>
          <a:off x="3775352" y="3847068"/>
          <a:ext cx="678894" cy="678894"/>
        </a:xfrm>
        <a:prstGeom prst="triangle">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4B2C7B2-2801-4A06-A8F9-BDF3E25999E7}">
      <dsp:nvSpPr>
        <dsp:cNvPr id="0" name=""/>
        <dsp:cNvSpPr/>
      </dsp:nvSpPr>
      <dsp:spPr>
        <a:xfrm rot="240000">
          <a:off x="2077494" y="3556154"/>
          <a:ext cx="4074610" cy="284924"/>
        </a:xfrm>
        <a:prstGeom prst="rect">
          <a:avLst/>
        </a:prstGeom>
        <a:solidFill>
          <a:schemeClr val="accent5">
            <a:tint val="40000"/>
            <a:alpha val="90000"/>
            <a:hueOff val="0"/>
            <a:satOff val="0"/>
            <a:lumOff val="0"/>
            <a:alphaOff val="0"/>
          </a:schemeClr>
        </a:solidFill>
        <a:ln w="9525"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B6D4932F-1259-4D05-9445-A1F8718EF36C}">
      <dsp:nvSpPr>
        <dsp:cNvPr id="0" name=""/>
        <dsp:cNvSpPr/>
      </dsp:nvSpPr>
      <dsp:spPr>
        <a:xfrm rot="240000">
          <a:off x="4528328" y="3042852"/>
          <a:ext cx="1616962" cy="558409"/>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kern="1200" dirty="0" smtClean="0"/>
            <a:t>Do not be bamboozled</a:t>
          </a:r>
          <a:endParaRPr lang="en-GB" sz="1400" kern="1200" dirty="0"/>
        </a:p>
      </dsp:txBody>
      <dsp:txXfrm rot="240000">
        <a:off x="4528328" y="3042852"/>
        <a:ext cx="1616962" cy="558409"/>
      </dsp:txXfrm>
    </dsp:sp>
    <dsp:sp modelId="{B13E502A-34CD-48DE-9EF7-FEAD9E838476}">
      <dsp:nvSpPr>
        <dsp:cNvPr id="0" name=""/>
        <dsp:cNvSpPr/>
      </dsp:nvSpPr>
      <dsp:spPr>
        <a:xfrm rot="240000">
          <a:off x="4573588" y="2445425"/>
          <a:ext cx="1616962" cy="558409"/>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kern="1200" dirty="0" smtClean="0"/>
            <a:t>Compare and benchmark</a:t>
          </a:r>
          <a:endParaRPr lang="en-GB" sz="1400" kern="1200" dirty="0"/>
        </a:p>
      </dsp:txBody>
      <dsp:txXfrm rot="240000">
        <a:off x="4573588" y="2445425"/>
        <a:ext cx="1616962" cy="558409"/>
      </dsp:txXfrm>
    </dsp:sp>
    <dsp:sp modelId="{7FACFE36-6835-4997-A422-C03A51C6E392}">
      <dsp:nvSpPr>
        <dsp:cNvPr id="0" name=""/>
        <dsp:cNvSpPr/>
      </dsp:nvSpPr>
      <dsp:spPr>
        <a:xfrm rot="240000">
          <a:off x="4618847" y="1847998"/>
          <a:ext cx="1616962" cy="558409"/>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kern="1200" dirty="0" smtClean="0"/>
            <a:t>Use data not anecdote</a:t>
          </a:r>
          <a:endParaRPr lang="en-GB" sz="1400" kern="1200" dirty="0"/>
        </a:p>
      </dsp:txBody>
      <dsp:txXfrm rot="240000">
        <a:off x="4618847" y="1847998"/>
        <a:ext cx="1616962" cy="558409"/>
      </dsp:txXfrm>
    </dsp:sp>
    <dsp:sp modelId="{BA63DA9D-4A58-42B4-A4C7-F583818B2AF1}">
      <dsp:nvSpPr>
        <dsp:cNvPr id="0" name=""/>
        <dsp:cNvSpPr/>
      </dsp:nvSpPr>
      <dsp:spPr>
        <a:xfrm rot="240000">
          <a:off x="4664107" y="1250570"/>
          <a:ext cx="1616962" cy="558409"/>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kern="1200" dirty="0" smtClean="0"/>
            <a:t>Learn to love RAISE and FFT!</a:t>
          </a:r>
          <a:endParaRPr lang="en-GB" sz="1400" kern="1200" dirty="0"/>
        </a:p>
      </dsp:txBody>
      <dsp:txXfrm rot="240000">
        <a:off x="4664107" y="1250570"/>
        <a:ext cx="1616962" cy="558409"/>
      </dsp:txXfrm>
    </dsp:sp>
    <dsp:sp modelId="{31E8AE8D-0881-41A7-A152-7989374C1142}">
      <dsp:nvSpPr>
        <dsp:cNvPr id="0" name=""/>
        <dsp:cNvSpPr/>
      </dsp:nvSpPr>
      <dsp:spPr>
        <a:xfrm rot="240000">
          <a:off x="2174827" y="2879917"/>
          <a:ext cx="1616962" cy="558409"/>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kern="1200" dirty="0" smtClean="0"/>
            <a:t>Listen to ‘blue skies’ ideas</a:t>
          </a:r>
          <a:endParaRPr lang="en-GB" sz="1400" kern="1200" dirty="0"/>
        </a:p>
      </dsp:txBody>
      <dsp:txXfrm rot="240000">
        <a:off x="2174827" y="2879917"/>
        <a:ext cx="1616962" cy="558409"/>
      </dsp:txXfrm>
    </dsp:sp>
    <dsp:sp modelId="{3240C8B7-187D-493B-9DC8-9012C74CE1F8}">
      <dsp:nvSpPr>
        <dsp:cNvPr id="0" name=""/>
        <dsp:cNvSpPr/>
      </dsp:nvSpPr>
      <dsp:spPr>
        <a:xfrm rot="240000">
          <a:off x="2220087" y="2282490"/>
          <a:ext cx="1616962" cy="558409"/>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kern="1200" dirty="0" smtClean="0"/>
            <a:t>Face difficult </a:t>
          </a:r>
          <a:r>
            <a:rPr lang="en-GB" sz="1400" kern="1200" dirty="0" smtClean="0"/>
            <a:t>staffing issues</a:t>
          </a:r>
          <a:endParaRPr lang="en-GB" sz="1400" kern="1200" dirty="0"/>
        </a:p>
      </dsp:txBody>
      <dsp:txXfrm rot="240000">
        <a:off x="2220087" y="2282490"/>
        <a:ext cx="1616962" cy="558409"/>
      </dsp:txXfrm>
    </dsp:sp>
    <dsp:sp modelId="{7E5EB078-84D3-49D4-B52F-A7D9B778AA52}">
      <dsp:nvSpPr>
        <dsp:cNvPr id="0" name=""/>
        <dsp:cNvSpPr/>
      </dsp:nvSpPr>
      <dsp:spPr>
        <a:xfrm rot="240000">
          <a:off x="2265347" y="1685063"/>
          <a:ext cx="1616962" cy="558409"/>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kern="1200" dirty="0" smtClean="0"/>
            <a:t>Resist factions and cliques</a:t>
          </a:r>
          <a:endParaRPr lang="en-GB" sz="1400" kern="1200" dirty="0"/>
        </a:p>
      </dsp:txBody>
      <dsp:txXfrm rot="240000">
        <a:off x="2265347" y="1685063"/>
        <a:ext cx="1616962" cy="55840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C216E31-BEF7-4BFB-9CC4-F1BDBA61A2DF}">
      <dsp:nvSpPr>
        <dsp:cNvPr id="0" name=""/>
        <dsp:cNvSpPr/>
      </dsp:nvSpPr>
      <dsp:spPr>
        <a:xfrm>
          <a:off x="0" y="0"/>
          <a:ext cx="5378277" cy="879480"/>
        </a:xfrm>
        <a:prstGeom prst="roundRect">
          <a:avLst>
            <a:gd name="adj" fmla="val 10000"/>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GB" sz="1800" kern="1200" dirty="0" smtClean="0">
              <a:effectLst>
                <a:outerShdw blurRad="38100" dist="38100" dir="2700000" algn="tl">
                  <a:srgbClr val="000000">
                    <a:alpha val="43137"/>
                  </a:srgbClr>
                </a:outerShdw>
              </a:effectLst>
            </a:rPr>
            <a:t>Initial exploratory discussion to focus on key areas for action</a:t>
          </a:r>
          <a:endParaRPr lang="en-GB" sz="1800" kern="1200" dirty="0">
            <a:effectLst>
              <a:outerShdw blurRad="38100" dist="38100" dir="2700000" algn="tl">
                <a:srgbClr val="000000">
                  <a:alpha val="43137"/>
                </a:srgbClr>
              </a:outerShdw>
            </a:effectLst>
          </a:endParaRPr>
        </a:p>
      </dsp:txBody>
      <dsp:txXfrm>
        <a:off x="0" y="0"/>
        <a:ext cx="4377868" cy="879480"/>
      </dsp:txXfrm>
    </dsp:sp>
    <dsp:sp modelId="{82E7F20A-CEBA-4813-A521-0E45B139952E}">
      <dsp:nvSpPr>
        <dsp:cNvPr id="0" name=""/>
        <dsp:cNvSpPr/>
      </dsp:nvSpPr>
      <dsp:spPr>
        <a:xfrm>
          <a:off x="401624" y="1001630"/>
          <a:ext cx="5378277" cy="879480"/>
        </a:xfrm>
        <a:prstGeom prst="roundRect">
          <a:avLst>
            <a:gd name="adj" fmla="val 10000"/>
          </a:avLst>
        </a:prstGeom>
        <a:solidFill>
          <a:schemeClr val="accent4">
            <a:hueOff val="-1116192"/>
            <a:satOff val="6725"/>
            <a:lumOff val="539"/>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GB" sz="1600" kern="1200" dirty="0" smtClean="0">
              <a:effectLst>
                <a:outerShdw blurRad="38100" dist="38100" dir="2700000" algn="tl">
                  <a:srgbClr val="000000">
                    <a:alpha val="43137"/>
                  </a:srgbClr>
                </a:outerShdw>
              </a:effectLst>
            </a:rPr>
            <a:t>Reviewer gathers data (documentary, discussion with </a:t>
          </a:r>
          <a:r>
            <a:rPr lang="en-GB" sz="1600" kern="1200" dirty="0" err="1" smtClean="0">
              <a:effectLst>
                <a:outerShdw blurRad="38100" dist="38100" dir="2700000" algn="tl">
                  <a:srgbClr val="000000">
                    <a:alpha val="43137"/>
                  </a:srgbClr>
                </a:outerShdw>
              </a:effectLst>
            </a:rPr>
            <a:t>CoG</a:t>
          </a:r>
          <a:r>
            <a:rPr lang="en-GB" sz="1600" kern="1200" dirty="0" smtClean="0">
              <a:effectLst>
                <a:outerShdw blurRad="38100" dist="38100" dir="2700000" algn="tl">
                  <a:srgbClr val="000000">
                    <a:alpha val="43137"/>
                  </a:srgbClr>
                </a:outerShdw>
              </a:effectLst>
            </a:rPr>
            <a:t>, Head , other governors)</a:t>
          </a:r>
          <a:endParaRPr lang="en-GB" sz="1600" kern="1200" dirty="0">
            <a:effectLst>
              <a:outerShdw blurRad="38100" dist="38100" dir="2700000" algn="tl">
                <a:srgbClr val="000000">
                  <a:alpha val="43137"/>
                </a:srgbClr>
              </a:outerShdw>
            </a:effectLst>
          </a:endParaRPr>
        </a:p>
      </dsp:txBody>
      <dsp:txXfrm>
        <a:off x="401624" y="1001630"/>
        <a:ext cx="4404990" cy="879480"/>
      </dsp:txXfrm>
    </dsp:sp>
    <dsp:sp modelId="{0B618E98-3BCC-43BA-878F-08A750A4A2BF}">
      <dsp:nvSpPr>
        <dsp:cNvPr id="0" name=""/>
        <dsp:cNvSpPr/>
      </dsp:nvSpPr>
      <dsp:spPr>
        <a:xfrm>
          <a:off x="803249" y="2003261"/>
          <a:ext cx="5378277" cy="879480"/>
        </a:xfrm>
        <a:prstGeom prst="roundRect">
          <a:avLst>
            <a:gd name="adj" fmla="val 10000"/>
          </a:avLst>
        </a:prstGeom>
        <a:solidFill>
          <a:schemeClr val="accent4">
            <a:hueOff val="-2232385"/>
            <a:satOff val="13449"/>
            <a:lumOff val="107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GB" sz="1600" kern="1200" dirty="0" smtClean="0">
              <a:effectLst>
                <a:outerShdw blurRad="38100" dist="38100" dir="2700000" algn="tl">
                  <a:srgbClr val="000000">
                    <a:alpha val="43137"/>
                  </a:srgbClr>
                </a:outerShdw>
              </a:effectLst>
            </a:rPr>
            <a:t>The key foci will determine the kinds of evidence and process to follow</a:t>
          </a:r>
          <a:endParaRPr lang="en-GB" sz="1600" kern="1200" dirty="0">
            <a:effectLst>
              <a:outerShdw blurRad="38100" dist="38100" dir="2700000" algn="tl">
                <a:srgbClr val="000000">
                  <a:alpha val="43137"/>
                </a:srgbClr>
              </a:outerShdw>
            </a:effectLst>
          </a:endParaRPr>
        </a:p>
      </dsp:txBody>
      <dsp:txXfrm>
        <a:off x="803249" y="2003261"/>
        <a:ext cx="4404990" cy="879480"/>
      </dsp:txXfrm>
    </dsp:sp>
    <dsp:sp modelId="{0AE01907-9366-4386-A8B1-42B68EA51316}">
      <dsp:nvSpPr>
        <dsp:cNvPr id="0" name=""/>
        <dsp:cNvSpPr/>
      </dsp:nvSpPr>
      <dsp:spPr>
        <a:xfrm>
          <a:off x="1204873" y="2971577"/>
          <a:ext cx="5378277" cy="946109"/>
        </a:xfrm>
        <a:prstGeom prst="roundRect">
          <a:avLst>
            <a:gd name="adj" fmla="val 10000"/>
          </a:avLst>
        </a:prstGeom>
        <a:solidFill>
          <a:schemeClr val="accent4">
            <a:hueOff val="-3348577"/>
            <a:satOff val="20174"/>
            <a:lumOff val="1617"/>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GB" sz="1600" kern="1200" dirty="0" smtClean="0">
              <a:effectLst>
                <a:outerShdw blurRad="38100" dist="38100" dir="2700000" algn="tl">
                  <a:srgbClr val="000000">
                    <a:alpha val="43137"/>
                  </a:srgbClr>
                </a:outerShdw>
              </a:effectLst>
            </a:rPr>
            <a:t>Feedback session with </a:t>
          </a:r>
          <a:r>
            <a:rPr lang="en-GB" sz="1600" kern="1200" dirty="0" err="1" smtClean="0">
              <a:effectLst>
                <a:outerShdw blurRad="38100" dist="38100" dir="2700000" algn="tl">
                  <a:srgbClr val="000000">
                    <a:alpha val="43137"/>
                  </a:srgbClr>
                </a:outerShdw>
              </a:effectLst>
            </a:rPr>
            <a:t>CoG</a:t>
          </a:r>
          <a:r>
            <a:rPr lang="en-GB" sz="1600" kern="1200" dirty="0" smtClean="0">
              <a:effectLst>
                <a:outerShdw blurRad="38100" dist="38100" dir="2700000" algn="tl">
                  <a:srgbClr val="000000">
                    <a:alpha val="43137"/>
                  </a:srgbClr>
                </a:outerShdw>
              </a:effectLst>
            </a:rPr>
            <a:t>, Head, other governors/SLT to set out</a:t>
          </a:r>
          <a:r>
            <a:rPr lang="en-GB" sz="1200" kern="1200" dirty="0" smtClean="0">
              <a:effectLst>
                <a:outerShdw blurRad="38100" dist="38100" dir="2700000" algn="tl">
                  <a:srgbClr val="000000">
                    <a:alpha val="43137"/>
                  </a:srgbClr>
                </a:outerShdw>
              </a:effectLst>
            </a:rPr>
            <a:t>:</a:t>
          </a:r>
          <a:endParaRPr lang="en-GB" sz="1200" kern="1200" dirty="0">
            <a:effectLst>
              <a:outerShdw blurRad="38100" dist="38100" dir="2700000" algn="tl">
                <a:srgbClr val="000000">
                  <a:alpha val="43137"/>
                </a:srgbClr>
              </a:outerShdw>
            </a:effectLst>
          </a:endParaRPr>
        </a:p>
        <a:p>
          <a:pPr marL="57150" lvl="1" indent="-57150" algn="l" defTabSz="466725" rtl="0">
            <a:lnSpc>
              <a:spcPct val="90000"/>
            </a:lnSpc>
            <a:spcBef>
              <a:spcPct val="0"/>
            </a:spcBef>
            <a:spcAft>
              <a:spcPct val="15000"/>
            </a:spcAft>
            <a:buChar char="••"/>
          </a:pPr>
          <a:r>
            <a:rPr lang="en-GB" sz="1050" kern="1200" dirty="0" smtClean="0">
              <a:effectLst>
                <a:outerShdw blurRad="38100" dist="38100" dir="2700000" algn="tl">
                  <a:srgbClr val="000000">
                    <a:alpha val="43137"/>
                  </a:srgbClr>
                </a:outerShdw>
              </a:effectLst>
            </a:rPr>
            <a:t>Areas for improvement</a:t>
          </a:r>
          <a:endParaRPr lang="en-GB" sz="1050" kern="1200" dirty="0">
            <a:effectLst>
              <a:outerShdw blurRad="38100" dist="38100" dir="2700000" algn="tl">
                <a:srgbClr val="000000">
                  <a:alpha val="43137"/>
                </a:srgbClr>
              </a:outerShdw>
            </a:effectLst>
          </a:endParaRPr>
        </a:p>
        <a:p>
          <a:pPr marL="57150" lvl="1" indent="-57150" algn="l" defTabSz="466725" rtl="0">
            <a:lnSpc>
              <a:spcPct val="90000"/>
            </a:lnSpc>
            <a:spcBef>
              <a:spcPct val="0"/>
            </a:spcBef>
            <a:spcAft>
              <a:spcPct val="15000"/>
            </a:spcAft>
            <a:buChar char="••"/>
          </a:pPr>
          <a:r>
            <a:rPr lang="en-GB" sz="1050" kern="1200" dirty="0" smtClean="0">
              <a:effectLst>
                <a:outerShdw blurRad="38100" dist="38100" dir="2700000" algn="tl">
                  <a:srgbClr val="000000">
                    <a:alpha val="43137"/>
                  </a:srgbClr>
                </a:outerShdw>
              </a:effectLst>
            </a:rPr>
            <a:t>Action plan</a:t>
          </a:r>
          <a:endParaRPr lang="en-GB" sz="1050" kern="1200" dirty="0">
            <a:effectLst>
              <a:outerShdw blurRad="38100" dist="38100" dir="2700000" algn="tl">
                <a:srgbClr val="000000">
                  <a:alpha val="43137"/>
                </a:srgbClr>
              </a:outerShdw>
            </a:effectLst>
          </a:endParaRPr>
        </a:p>
      </dsp:txBody>
      <dsp:txXfrm>
        <a:off x="1204873" y="2971577"/>
        <a:ext cx="4404990" cy="946109"/>
      </dsp:txXfrm>
    </dsp:sp>
    <dsp:sp modelId="{D9A39A1A-7AAB-45FE-87E8-43103BB8F8EA}">
      <dsp:nvSpPr>
        <dsp:cNvPr id="0" name=""/>
        <dsp:cNvSpPr/>
      </dsp:nvSpPr>
      <dsp:spPr>
        <a:xfrm>
          <a:off x="1606498" y="4006522"/>
          <a:ext cx="5378277" cy="879480"/>
        </a:xfrm>
        <a:prstGeom prst="roundRect">
          <a:avLst>
            <a:gd name="adj" fmla="val 10000"/>
          </a:avLst>
        </a:prstGeom>
        <a:solidFill>
          <a:schemeClr val="accent4">
            <a:hueOff val="-4464770"/>
            <a:satOff val="26899"/>
            <a:lumOff val="2156"/>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GB" sz="1800" kern="1200" dirty="0" smtClean="0">
              <a:effectLst>
                <a:outerShdw blurRad="38100" dist="38100" dir="2700000" algn="tl">
                  <a:srgbClr val="000000">
                    <a:alpha val="43137"/>
                  </a:srgbClr>
                </a:outerShdw>
              </a:effectLst>
            </a:rPr>
            <a:t>NLG produces short written report recording outcomes </a:t>
          </a:r>
          <a:endParaRPr lang="en-GB" sz="1800" kern="1200" dirty="0">
            <a:effectLst>
              <a:outerShdw blurRad="38100" dist="38100" dir="2700000" algn="tl">
                <a:srgbClr val="000000">
                  <a:alpha val="43137"/>
                </a:srgbClr>
              </a:outerShdw>
            </a:effectLst>
          </a:endParaRPr>
        </a:p>
      </dsp:txBody>
      <dsp:txXfrm>
        <a:off x="1606498" y="4006522"/>
        <a:ext cx="4404990" cy="879480"/>
      </dsp:txXfrm>
    </dsp:sp>
    <dsp:sp modelId="{6135A574-D4B7-40F7-A35F-A2EACBBFDB4A}">
      <dsp:nvSpPr>
        <dsp:cNvPr id="0" name=""/>
        <dsp:cNvSpPr/>
      </dsp:nvSpPr>
      <dsp:spPr>
        <a:xfrm>
          <a:off x="4806615" y="642509"/>
          <a:ext cx="571662" cy="571662"/>
        </a:xfrm>
        <a:prstGeom prst="downArrow">
          <a:avLst>
            <a:gd name="adj1" fmla="val 55000"/>
            <a:gd name="adj2" fmla="val 45000"/>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en-GB" sz="2600" kern="1200"/>
        </a:p>
      </dsp:txBody>
      <dsp:txXfrm>
        <a:off x="4806615" y="642509"/>
        <a:ext cx="571662" cy="571662"/>
      </dsp:txXfrm>
    </dsp:sp>
    <dsp:sp modelId="{787531D2-FFF7-42FC-B388-FE096C1BFF31}">
      <dsp:nvSpPr>
        <dsp:cNvPr id="0" name=""/>
        <dsp:cNvSpPr/>
      </dsp:nvSpPr>
      <dsp:spPr>
        <a:xfrm>
          <a:off x="5208239" y="1644140"/>
          <a:ext cx="571662" cy="571662"/>
        </a:xfrm>
        <a:prstGeom prst="downArrow">
          <a:avLst>
            <a:gd name="adj1" fmla="val 55000"/>
            <a:gd name="adj2" fmla="val 45000"/>
          </a:avLst>
        </a:prstGeom>
        <a:solidFill>
          <a:schemeClr val="accent4">
            <a:tint val="40000"/>
            <a:alpha val="90000"/>
            <a:hueOff val="-1315235"/>
            <a:satOff val="7386"/>
            <a:lumOff val="469"/>
            <a:alphaOff val="0"/>
          </a:schemeClr>
        </a:solidFill>
        <a:ln w="25400" cap="flat" cmpd="sng" algn="ctr">
          <a:solidFill>
            <a:schemeClr val="accent4">
              <a:tint val="40000"/>
              <a:alpha val="90000"/>
              <a:hueOff val="-1315235"/>
              <a:satOff val="7386"/>
              <a:lumOff val="46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en-GB" sz="2600" kern="1200"/>
        </a:p>
      </dsp:txBody>
      <dsp:txXfrm>
        <a:off x="5208239" y="1644140"/>
        <a:ext cx="571662" cy="571662"/>
      </dsp:txXfrm>
    </dsp:sp>
    <dsp:sp modelId="{9BF60136-34A5-4BD9-A1B1-9CEA88BA5CA1}">
      <dsp:nvSpPr>
        <dsp:cNvPr id="0" name=""/>
        <dsp:cNvSpPr/>
      </dsp:nvSpPr>
      <dsp:spPr>
        <a:xfrm>
          <a:off x="5609864" y="2631112"/>
          <a:ext cx="571662" cy="571662"/>
        </a:xfrm>
        <a:prstGeom prst="downArrow">
          <a:avLst>
            <a:gd name="adj1" fmla="val 55000"/>
            <a:gd name="adj2" fmla="val 45000"/>
          </a:avLst>
        </a:prstGeom>
        <a:solidFill>
          <a:schemeClr val="accent4">
            <a:tint val="40000"/>
            <a:alpha val="90000"/>
            <a:hueOff val="-2630471"/>
            <a:satOff val="14771"/>
            <a:lumOff val="939"/>
            <a:alphaOff val="0"/>
          </a:schemeClr>
        </a:solidFill>
        <a:ln w="25400" cap="flat" cmpd="sng" algn="ctr">
          <a:solidFill>
            <a:schemeClr val="accent4">
              <a:tint val="40000"/>
              <a:alpha val="90000"/>
              <a:hueOff val="-2630471"/>
              <a:satOff val="14771"/>
              <a:lumOff val="93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en-GB" sz="2600" kern="1200"/>
        </a:p>
      </dsp:txBody>
      <dsp:txXfrm>
        <a:off x="5609864" y="2631112"/>
        <a:ext cx="571662" cy="571662"/>
      </dsp:txXfrm>
    </dsp:sp>
    <dsp:sp modelId="{B94003AA-AD66-42C7-B3E4-16F041B7790B}">
      <dsp:nvSpPr>
        <dsp:cNvPr id="0" name=""/>
        <dsp:cNvSpPr/>
      </dsp:nvSpPr>
      <dsp:spPr>
        <a:xfrm>
          <a:off x="6011489" y="3642515"/>
          <a:ext cx="571662" cy="571662"/>
        </a:xfrm>
        <a:prstGeom prst="downArrow">
          <a:avLst>
            <a:gd name="adj1" fmla="val 55000"/>
            <a:gd name="adj2" fmla="val 45000"/>
          </a:avLst>
        </a:prstGeom>
        <a:solidFill>
          <a:schemeClr val="accent4">
            <a:tint val="40000"/>
            <a:alpha val="90000"/>
            <a:hueOff val="-3945706"/>
            <a:satOff val="22157"/>
            <a:lumOff val="1408"/>
            <a:alphaOff val="0"/>
          </a:schemeClr>
        </a:solidFill>
        <a:ln w="25400" cap="flat" cmpd="sng" algn="ctr">
          <a:solidFill>
            <a:schemeClr val="accent4">
              <a:tint val="40000"/>
              <a:alpha val="90000"/>
              <a:hueOff val="-3945706"/>
              <a:satOff val="22157"/>
              <a:lumOff val="14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en-GB" sz="2600" kern="1200"/>
        </a:p>
      </dsp:txBody>
      <dsp:txXfrm>
        <a:off x="6011489" y="3642515"/>
        <a:ext cx="571662" cy="571662"/>
      </dsp:txXfrm>
    </dsp:sp>
  </dsp:spTree>
</dsp:drawing>
</file>

<file path=ppt/diagrams/layout1.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1543" cy="33988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5622798" y="0"/>
            <a:ext cx="4301543" cy="339884"/>
          </a:xfrm>
          <a:prstGeom prst="rect">
            <a:avLst/>
          </a:prstGeom>
        </p:spPr>
        <p:txBody>
          <a:bodyPr vert="horz" lIns="91440" tIns="45720" rIns="91440" bIns="45720" rtlCol="0"/>
          <a:lstStyle>
            <a:lvl1pPr algn="r">
              <a:defRPr sz="1200"/>
            </a:lvl1pPr>
          </a:lstStyle>
          <a:p>
            <a:fld id="{1940C3FE-4A82-4A96-8EE2-1A3F5000A1CC}" type="datetimeFigureOut">
              <a:rPr lang="en-GB" smtClean="0"/>
              <a:pPr/>
              <a:t>23/01/2013</a:t>
            </a:fld>
            <a:endParaRPr lang="en-GB"/>
          </a:p>
        </p:txBody>
      </p:sp>
      <p:sp>
        <p:nvSpPr>
          <p:cNvPr id="4" name="Footer Placeholder 3"/>
          <p:cNvSpPr>
            <a:spLocks noGrp="1"/>
          </p:cNvSpPr>
          <p:nvPr>
            <p:ph type="ftr" sz="quarter" idx="2"/>
          </p:nvPr>
        </p:nvSpPr>
        <p:spPr>
          <a:xfrm>
            <a:off x="0" y="6456612"/>
            <a:ext cx="4301543" cy="33988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5622798" y="6456612"/>
            <a:ext cx="4301543" cy="339884"/>
          </a:xfrm>
          <a:prstGeom prst="rect">
            <a:avLst/>
          </a:prstGeom>
        </p:spPr>
        <p:txBody>
          <a:bodyPr vert="horz" lIns="91440" tIns="45720" rIns="91440" bIns="45720" rtlCol="0" anchor="b"/>
          <a:lstStyle>
            <a:lvl1pPr algn="r">
              <a:defRPr sz="1200"/>
            </a:lvl1pPr>
          </a:lstStyle>
          <a:p>
            <a:fld id="{04860D21-F6BC-4047-B35E-B1B35BA1B74D}" type="slidenum">
              <a:rPr lang="en-GB" smtClean="0"/>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1543" cy="33988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622798" y="0"/>
            <a:ext cx="4301543" cy="339884"/>
          </a:xfrm>
          <a:prstGeom prst="rect">
            <a:avLst/>
          </a:prstGeom>
        </p:spPr>
        <p:txBody>
          <a:bodyPr vert="horz" lIns="91440" tIns="45720" rIns="91440" bIns="45720" rtlCol="0"/>
          <a:lstStyle>
            <a:lvl1pPr algn="r">
              <a:defRPr sz="1200"/>
            </a:lvl1pPr>
          </a:lstStyle>
          <a:p>
            <a:fld id="{8E651EAC-4963-4FFB-8C0E-D7F2312041F9}" type="datetimeFigureOut">
              <a:rPr lang="en-GB" smtClean="0"/>
              <a:pPr/>
              <a:t>23/01/2013</a:t>
            </a:fld>
            <a:endParaRPr lang="en-GB"/>
          </a:p>
        </p:txBody>
      </p:sp>
      <p:sp>
        <p:nvSpPr>
          <p:cNvPr id="4" name="Slide Image Placeholder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92664" y="3228895"/>
            <a:ext cx="7941310" cy="305895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6456612"/>
            <a:ext cx="4301543" cy="33988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622798" y="6456612"/>
            <a:ext cx="4301543" cy="339884"/>
          </a:xfrm>
          <a:prstGeom prst="rect">
            <a:avLst/>
          </a:prstGeom>
        </p:spPr>
        <p:txBody>
          <a:bodyPr vert="horz" lIns="91440" tIns="45720" rIns="91440" bIns="45720" rtlCol="0" anchor="b"/>
          <a:lstStyle>
            <a:lvl1pPr algn="r">
              <a:defRPr sz="1200"/>
            </a:lvl1pPr>
          </a:lstStyle>
          <a:p>
            <a:fld id="{12773B31-BDC3-41B3-BC42-4588AE1325B5}"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2773B31-BDC3-41B3-BC42-4588AE1325B5}"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2773B31-BDC3-41B3-BC42-4588AE1325B5}" type="slidenum">
              <a:rPr lang="en-GB" smtClean="0"/>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2773B31-BDC3-41B3-BC42-4588AE1325B5}" type="slidenum">
              <a:rPr lang="en-GB" smtClean="0"/>
              <a:pPr/>
              <a:t>11</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2773B31-BDC3-41B3-BC42-4588AE1325B5}" type="slidenum">
              <a:rPr lang="en-GB" smtClean="0"/>
              <a:pPr/>
              <a:t>12</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2773B31-BDC3-41B3-BC42-4588AE1325B5}" type="slidenum">
              <a:rPr lang="en-GB" smtClean="0"/>
              <a:pPr/>
              <a:t>13</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2773B31-BDC3-41B3-BC42-4588AE1325B5}" type="slidenum">
              <a:rPr lang="en-GB" smtClean="0"/>
              <a:pPr/>
              <a:t>14</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2773B31-BDC3-41B3-BC42-4588AE1325B5}" type="slidenum">
              <a:rPr lang="en-GB" smtClean="0"/>
              <a:pPr/>
              <a:t>15</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2773B31-BDC3-41B3-BC42-4588AE1325B5}" type="slidenum">
              <a:rPr lang="en-GB" smtClean="0"/>
              <a:pPr/>
              <a:t>16</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2773B31-BDC3-41B3-BC42-4588AE1325B5}" type="slidenum">
              <a:rPr lang="en-GB" smtClean="0"/>
              <a:pPr/>
              <a:t>17</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2773B31-BDC3-41B3-BC42-4588AE1325B5}" type="slidenum">
              <a:rPr lang="en-GB" smtClean="0"/>
              <a:pPr/>
              <a:t>18</a:t>
            </a:fld>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2773B31-BDC3-41B3-BC42-4588AE1325B5}" type="slidenum">
              <a:rPr lang="en-GB" smtClean="0"/>
              <a:pPr/>
              <a:t>19</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2773B31-BDC3-41B3-BC42-4588AE1325B5}" type="slidenum">
              <a:rPr lang="en-GB" smtClean="0"/>
              <a:pPr/>
              <a:t>2</a:t>
            </a:fld>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2773B31-BDC3-41B3-BC42-4588AE1325B5}" type="slidenum">
              <a:rPr lang="en-GB" smtClean="0"/>
              <a:pPr/>
              <a:t>20</a:t>
            </a:fld>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2773B31-BDC3-41B3-BC42-4588AE1325B5}" type="slidenum">
              <a:rPr lang="en-GB" smtClean="0"/>
              <a:pPr/>
              <a:t>21</a:t>
            </a:fld>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2773B31-BDC3-41B3-BC42-4588AE1325B5}" type="slidenum">
              <a:rPr lang="en-GB" smtClean="0"/>
              <a:pPr/>
              <a:t>22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2773B31-BDC3-41B3-BC42-4588AE1325B5}"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2773B31-BDC3-41B3-BC42-4588AE1325B5}"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2773B31-BDC3-41B3-BC42-4588AE1325B5}"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2773B31-BDC3-41B3-BC42-4588AE1325B5}"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2773B31-BDC3-41B3-BC42-4588AE1325B5}"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2773B31-BDC3-41B3-BC42-4588AE1325B5}" type="slidenum">
              <a:rPr lang="en-GB" smtClean="0"/>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2773B31-BDC3-41B3-BC42-4588AE1325B5}"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A2DEDEE-D0C7-4CF3-B2AD-8A62C76C38F7}" type="datetimeFigureOut">
              <a:rPr lang="en-US" smtClean="0">
                <a:solidFill>
                  <a:prstClr val="black">
                    <a:tint val="75000"/>
                  </a:prstClr>
                </a:solidFill>
              </a:rPr>
              <a:pPr/>
              <a:t>1/23/2013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F4ADCEE-0C67-43CF-8288-F926955533C4}"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2DEDEE-D0C7-4CF3-B2AD-8A62C76C38F7}" type="datetimeFigureOut">
              <a:rPr lang="en-US" smtClean="0">
                <a:solidFill>
                  <a:prstClr val="black">
                    <a:tint val="75000"/>
                  </a:prstClr>
                </a:solidFill>
              </a:rPr>
              <a:pPr/>
              <a:t>1/23/2013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F4ADCEE-0C67-43CF-8288-F926955533C4}"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2DEDEE-D0C7-4CF3-B2AD-8A62C76C38F7}" type="datetimeFigureOut">
              <a:rPr lang="en-US" smtClean="0">
                <a:solidFill>
                  <a:prstClr val="black">
                    <a:tint val="75000"/>
                  </a:prstClr>
                </a:solidFill>
              </a:rPr>
              <a:pPr/>
              <a:t>1/23/2013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F4ADCEE-0C67-43CF-8288-F926955533C4}"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2DEDEE-D0C7-4CF3-B2AD-8A62C76C38F7}" type="datetimeFigureOut">
              <a:rPr lang="en-US" smtClean="0">
                <a:solidFill>
                  <a:prstClr val="black">
                    <a:tint val="75000"/>
                  </a:prstClr>
                </a:solidFill>
              </a:rPr>
              <a:pPr/>
              <a:t>1/23/2013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F4ADCEE-0C67-43CF-8288-F926955533C4}"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2DEDEE-D0C7-4CF3-B2AD-8A62C76C38F7}" type="datetimeFigureOut">
              <a:rPr lang="en-US" smtClean="0">
                <a:solidFill>
                  <a:prstClr val="black">
                    <a:tint val="75000"/>
                  </a:prstClr>
                </a:solidFill>
              </a:rPr>
              <a:pPr/>
              <a:t>1/23/2013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F4ADCEE-0C67-43CF-8288-F926955533C4}"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A2DEDEE-D0C7-4CF3-B2AD-8A62C76C38F7}" type="datetimeFigureOut">
              <a:rPr lang="en-US" smtClean="0">
                <a:solidFill>
                  <a:prstClr val="black">
                    <a:tint val="75000"/>
                  </a:prstClr>
                </a:solidFill>
              </a:rPr>
              <a:pPr/>
              <a:t>1/23/2013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F4ADCEE-0C67-43CF-8288-F926955533C4}"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A2DEDEE-D0C7-4CF3-B2AD-8A62C76C38F7}" type="datetimeFigureOut">
              <a:rPr lang="en-US" smtClean="0">
                <a:solidFill>
                  <a:prstClr val="black">
                    <a:tint val="75000"/>
                  </a:prstClr>
                </a:solidFill>
              </a:rPr>
              <a:pPr/>
              <a:t>1/23/2013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F4ADCEE-0C67-43CF-8288-F926955533C4}"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A2DEDEE-D0C7-4CF3-B2AD-8A62C76C38F7}" type="datetimeFigureOut">
              <a:rPr lang="en-US" smtClean="0">
                <a:solidFill>
                  <a:prstClr val="black">
                    <a:tint val="75000"/>
                  </a:prstClr>
                </a:solidFill>
              </a:rPr>
              <a:pPr/>
              <a:t>1/23/2013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F4ADCEE-0C67-43CF-8288-F926955533C4}"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2DEDEE-D0C7-4CF3-B2AD-8A62C76C38F7}" type="datetimeFigureOut">
              <a:rPr lang="en-US" smtClean="0">
                <a:solidFill>
                  <a:prstClr val="black">
                    <a:tint val="75000"/>
                  </a:prstClr>
                </a:solidFill>
              </a:rPr>
              <a:pPr/>
              <a:t>1/23/2013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F4ADCEE-0C67-43CF-8288-F926955533C4}"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2DEDEE-D0C7-4CF3-B2AD-8A62C76C38F7}" type="datetimeFigureOut">
              <a:rPr lang="en-US" smtClean="0">
                <a:solidFill>
                  <a:prstClr val="black">
                    <a:tint val="75000"/>
                  </a:prstClr>
                </a:solidFill>
              </a:rPr>
              <a:pPr/>
              <a:t>1/23/2013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F4ADCEE-0C67-43CF-8288-F926955533C4}"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2DEDEE-D0C7-4CF3-B2AD-8A62C76C38F7}" type="datetimeFigureOut">
              <a:rPr lang="en-US" smtClean="0">
                <a:solidFill>
                  <a:prstClr val="black">
                    <a:tint val="75000"/>
                  </a:prstClr>
                </a:solidFill>
              </a:rPr>
              <a:pPr/>
              <a:t>1/23/2013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F4ADCEE-0C67-43CF-8288-F926955533C4}"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51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2DEDEE-D0C7-4CF3-B2AD-8A62C76C38F7}" type="datetimeFigureOut">
              <a:rPr lang="en-US" smtClean="0">
                <a:solidFill>
                  <a:prstClr val="black">
                    <a:tint val="75000"/>
                  </a:prstClr>
                </a:solidFill>
              </a:rPr>
              <a:pPr/>
              <a:t>1/23/2013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4ADCEE-0C67-43CF-8288-F926955533C4}"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000" b="1" kern="1200">
          <a:solidFill>
            <a:schemeClr val="tx1"/>
          </a:solidFill>
          <a:effectLst>
            <a:outerShdw blurRad="38100" dist="38100" dir="2700000" algn="tl">
              <a:srgbClr val="000000">
                <a:alpha val="43137"/>
              </a:srgb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6" Type="http://schemas.openxmlformats.org/officeDocument/2006/relationships/image" Target="../media/image3.png"/><Relationship Id="rId5" Type="http://schemas.openxmlformats.org/officeDocument/2006/relationships/hyperlink" Target="http://www.nationalcollege.org.uk/index/professional-development/national-leaders-of-governance/national-leaders-of-governance-request-support.htm"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docs.google.com/viewer?url=https://www.education.gov.uk/publications/eOrderingDownload/DFE-RR176.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hyperlink" Target="http://www.pearsonschoolmodel.co.uk/wp-content/uploads/2011/09/CUREE-Report.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www.nationalcollege.org.uk/index/find-your-role/governors.htm" TargetMode="External"/><Relationship Id="rId3" Type="http://schemas.openxmlformats.org/officeDocument/2006/relationships/image" Target="../media/image4.png"/><Relationship Id="rId7" Type="http://schemas.openxmlformats.org/officeDocument/2006/relationships/hyperlink" Target="http://www.moderngovernor.co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www.elc-gel.org/home/" TargetMode="External"/><Relationship Id="rId5" Type="http://schemas.openxmlformats.org/officeDocument/2006/relationships/hyperlink" Target="http://www.education.gov.uk/nationalcollege/index/about-us/working-with-the-national-college/licensing/licensing-chairs-of-governors-development-programme.htm" TargetMode="External"/><Relationship Id="rId4" Type="http://schemas.openxmlformats.org/officeDocument/2006/relationships/hyperlink" Target="http://www.education.gov.uk/nationalcollege/index/support-for-schools/national-leaders-of-governance/national-leaders-of-governance-request-support.htm" TargetMode="External"/><Relationship Id="rId9" Type="http://schemas.openxmlformats.org/officeDocument/2006/relationships/hyperlink" Target="http://clerktogovernors.wordpress.com/"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paul.crisp@curee.co.uk"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www.curee.co.uk"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notesSlide" Target="../notesSlides/notesSlide3.xml"/><Relationship Id="rId7"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themeOverride" Target="../theme/themeOverride2.xml"/><Relationship Id="rId6" Type="http://schemas.openxmlformats.org/officeDocument/2006/relationships/image" Target="../media/image6.jpeg"/><Relationship Id="rId11" Type="http://schemas.openxmlformats.org/officeDocument/2006/relationships/image" Target="../media/image11.jpeg"/><Relationship Id="rId5" Type="http://schemas.openxmlformats.org/officeDocument/2006/relationships/image" Target="../media/image5.jpeg"/><Relationship Id="rId10" Type="http://schemas.openxmlformats.org/officeDocument/2006/relationships/image" Target="../media/image10.gif"/><Relationship Id="rId4" Type="http://schemas.openxmlformats.org/officeDocument/2006/relationships/image" Target="../media/image4.png"/><Relationship Id="rId9" Type="http://schemas.openxmlformats.org/officeDocument/2006/relationships/image" Target="../media/image9.jpeg"/></Relationships>
</file>

<file path=ppt/slides/_rels/slide4.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notesSlide" Target="../notesSlides/notesSlide4.xml"/><Relationship Id="rId7" Type="http://schemas.openxmlformats.org/officeDocument/2006/relationships/image" Target="../media/image8.jpeg"/><Relationship Id="rId12"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themeOverride" Target="../theme/themeOverride3.xml"/><Relationship Id="rId6" Type="http://schemas.openxmlformats.org/officeDocument/2006/relationships/image" Target="../media/image7.jpeg"/><Relationship Id="rId11" Type="http://schemas.openxmlformats.org/officeDocument/2006/relationships/image" Target="../media/image5.jpeg"/><Relationship Id="rId5" Type="http://schemas.openxmlformats.org/officeDocument/2006/relationships/image" Target="../media/image4.png"/><Relationship Id="rId10" Type="http://schemas.openxmlformats.org/officeDocument/2006/relationships/image" Target="../media/image11.jpeg"/><Relationship Id="rId4" Type="http://schemas.openxmlformats.org/officeDocument/2006/relationships/image" Target="../media/image12.jpeg"/><Relationship Id="rId9" Type="http://schemas.openxmlformats.org/officeDocument/2006/relationships/image" Target="../media/image10.gif"/></Relationships>
</file>

<file path=ppt/slides/_rels/slide5.xml.rels><?xml version="1.0" encoding="UTF-8" standalone="yes"?>
<Relationships xmlns="http://schemas.openxmlformats.org/package/2006/relationships"><Relationship Id="rId3" Type="http://schemas.openxmlformats.org/officeDocument/2006/relationships/hyperlink" Target="http://www.ofsted.gov.uk/resources/school-governance"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docs.google.com/viewer?url=http://www.curee.co.uk/files/publication/1260453707/Robinson%20Summary%20Extended%20Version.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Title 11"/>
          <p:cNvSpPr>
            <a:spLocks noGrp="1"/>
          </p:cNvSpPr>
          <p:nvPr>
            <p:ph type="ctrTitle"/>
          </p:nvPr>
        </p:nvSpPr>
        <p:spPr/>
        <p:txBody>
          <a:bodyPr>
            <a:normAutofit/>
          </a:bodyPr>
          <a:lstStyle/>
          <a:p>
            <a:r>
              <a:rPr lang="en-GB" dirty="0" smtClean="0"/>
              <a:t>The Role of Governors and National Support for Them</a:t>
            </a:r>
            <a:endParaRPr lang="en-GB" dirty="0"/>
          </a:p>
        </p:txBody>
      </p:sp>
      <p:sp>
        <p:nvSpPr>
          <p:cNvPr id="3" name="Subtitle 2"/>
          <p:cNvSpPr>
            <a:spLocks noGrp="1"/>
          </p:cNvSpPr>
          <p:nvPr>
            <p:ph type="subTitle" idx="1"/>
          </p:nvPr>
        </p:nvSpPr>
        <p:spPr>
          <a:xfrm>
            <a:off x="1371600" y="3886200"/>
            <a:ext cx="6400800" cy="1343000"/>
          </a:xfrm>
        </p:spPr>
        <p:txBody>
          <a:bodyPr>
            <a:normAutofit fontScale="47500" lnSpcReduction="20000"/>
          </a:bodyPr>
          <a:lstStyle/>
          <a:p>
            <a:r>
              <a:rPr lang="en-GB" sz="7000" dirty="0" smtClean="0">
                <a:solidFill>
                  <a:srgbClr val="FF0000"/>
                </a:solidFill>
                <a:effectLst>
                  <a:outerShdw blurRad="38100" dist="38100" dir="2700000" algn="tl">
                    <a:srgbClr val="000000">
                      <a:alpha val="43137"/>
                    </a:srgbClr>
                  </a:outerShdw>
                </a:effectLst>
              </a:rPr>
              <a:t>Paul </a:t>
            </a:r>
            <a:r>
              <a:rPr lang="en-GB" sz="7000" dirty="0" smtClean="0">
                <a:solidFill>
                  <a:srgbClr val="FF0000"/>
                </a:solidFill>
                <a:effectLst>
                  <a:outerShdw blurRad="38100" dist="38100" dir="2700000" algn="tl">
                    <a:srgbClr val="000000">
                      <a:alpha val="43137"/>
                    </a:srgbClr>
                  </a:outerShdw>
                </a:effectLst>
              </a:rPr>
              <a:t>Crisp</a:t>
            </a:r>
          </a:p>
          <a:p>
            <a:r>
              <a:rPr lang="en-GB" sz="4500" dirty="0" smtClean="0">
                <a:solidFill>
                  <a:schemeClr val="tx2">
                    <a:lumMod val="75000"/>
                  </a:schemeClr>
                </a:solidFill>
                <a:effectLst>
                  <a:outerShdw blurRad="38100" dist="38100" dir="2700000" algn="tl">
                    <a:srgbClr val="000000">
                      <a:alpha val="43137"/>
                    </a:srgbClr>
                  </a:outerShdw>
                </a:effectLst>
              </a:rPr>
              <a:t>Centre for the Use of Research and Evidence in Education</a:t>
            </a:r>
          </a:p>
          <a:p>
            <a:r>
              <a:rPr lang="en-GB" sz="4500" dirty="0" smtClean="0">
                <a:solidFill>
                  <a:srgbClr val="FF0000"/>
                </a:solidFill>
                <a:effectLst>
                  <a:outerShdw blurRad="38100" dist="38100" dir="2700000" algn="tl">
                    <a:srgbClr val="000000">
                      <a:alpha val="43137"/>
                    </a:srgbClr>
                  </a:outerShdw>
                </a:effectLst>
              </a:rPr>
              <a:t>www.curee.co.uk</a:t>
            </a:r>
            <a:endParaRPr lang="en-GB" sz="4500" dirty="0" smtClean="0">
              <a:solidFill>
                <a:srgbClr val="FF0000"/>
              </a:solidFill>
              <a:effectLst>
                <a:outerShdw blurRad="38100" dist="38100" dir="2700000" algn="tl">
                  <a:srgbClr val="000000">
                    <a:alpha val="43137"/>
                  </a:srgbClr>
                </a:outerShdw>
              </a:effectLst>
            </a:endParaRPr>
          </a:p>
          <a:p>
            <a:endParaRPr lang="en-GB" dirty="0" smtClean="0">
              <a:effectLst>
                <a:outerShdw blurRad="38100" dist="38100" dir="2700000" algn="tl">
                  <a:srgbClr val="000000">
                    <a:alpha val="43137"/>
                  </a:srgbClr>
                </a:outerShdw>
              </a:effectLst>
            </a:endParaRPr>
          </a:p>
          <a:p>
            <a:endParaRPr lang="en-GB" dirty="0"/>
          </a:p>
        </p:txBody>
      </p:sp>
      <p:pic>
        <p:nvPicPr>
          <p:cNvPr id="4" name="Picture 3" descr="pkslogo"/>
          <p:cNvPicPr/>
          <p:nvPr/>
        </p:nvPicPr>
        <p:blipFill>
          <a:blip r:embed="rId4" cstate="print"/>
          <a:srcRect/>
          <a:stretch>
            <a:fillRect/>
          </a:stretch>
        </p:blipFill>
        <p:spPr bwMode="auto">
          <a:xfrm>
            <a:off x="6804248" y="5661248"/>
            <a:ext cx="1866900" cy="1000125"/>
          </a:xfrm>
          <a:prstGeom prst="rect">
            <a:avLst/>
          </a:prstGeom>
          <a:noFill/>
          <a:ln w="9525">
            <a:noFill/>
            <a:miter lim="800000"/>
            <a:headEnd/>
            <a:tailEnd/>
          </a:ln>
        </p:spPr>
      </p:pic>
      <p:sp>
        <p:nvSpPr>
          <p:cNvPr id="3174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grpSp>
        <p:nvGrpSpPr>
          <p:cNvPr id="8" name="Group 7"/>
          <p:cNvGrpSpPr/>
          <p:nvPr/>
        </p:nvGrpSpPr>
        <p:grpSpPr>
          <a:xfrm>
            <a:off x="1475656" y="5949280"/>
            <a:ext cx="2592288" cy="261610"/>
            <a:chOff x="6372200" y="188640"/>
            <a:chExt cx="2592288" cy="261610"/>
          </a:xfrm>
        </p:grpSpPr>
        <p:pic>
          <p:nvPicPr>
            <p:cNvPr id="31745" name="Picture 0" descr="NCSL mini-logo.png">
              <a:hlinkClick r:id="rId5"/>
            </p:cNvPr>
            <p:cNvPicPr>
              <a:picLocks noChangeAspect="1" noChangeArrowheads="1"/>
            </p:cNvPicPr>
            <p:nvPr/>
          </p:nvPicPr>
          <p:blipFill>
            <a:blip r:embed="rId6" cstate="print"/>
            <a:srcRect/>
            <a:stretch>
              <a:fillRect/>
            </a:stretch>
          </p:blipFill>
          <p:spPr bwMode="auto">
            <a:xfrm>
              <a:off x="6372200" y="188640"/>
              <a:ext cx="276225" cy="257175"/>
            </a:xfrm>
            <a:prstGeom prst="rect">
              <a:avLst/>
            </a:prstGeom>
            <a:noFill/>
          </p:spPr>
        </p:pic>
        <p:sp>
          <p:nvSpPr>
            <p:cNvPr id="31747" name="Rectangle 3"/>
            <p:cNvSpPr>
              <a:spLocks noChangeArrowheads="1"/>
            </p:cNvSpPr>
            <p:nvPr/>
          </p:nvSpPr>
          <p:spPr bwMode="auto">
            <a:xfrm>
              <a:off x="6660232" y="188640"/>
              <a:ext cx="2304256" cy="2616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smtClean="0">
                  <a:ln>
                    <a:noFill/>
                  </a:ln>
                  <a:solidFill>
                    <a:srgbClr val="24662C"/>
                  </a:solidFill>
                  <a:effectLst/>
                  <a:latin typeface="Calibri" pitchFamily="34" charset="0"/>
                  <a:ea typeface="Times New Roman" pitchFamily="18" charset="0"/>
                  <a:cs typeface="Times New Roman" pitchFamily="18" charset="0"/>
                </a:rPr>
                <a:t> National Leader of Governance</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gr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E.g. Programmes with proven impact</a:t>
            </a:r>
            <a:endParaRPr lang="en-GB" dirty="0"/>
          </a:p>
        </p:txBody>
      </p:sp>
      <p:sp>
        <p:nvSpPr>
          <p:cNvPr id="3" name="Content Placeholder 2"/>
          <p:cNvSpPr>
            <a:spLocks noGrp="1"/>
          </p:cNvSpPr>
          <p:nvPr>
            <p:ph idx="1"/>
          </p:nvPr>
        </p:nvSpPr>
        <p:spPr>
          <a:xfrm>
            <a:off x="457200" y="1600201"/>
            <a:ext cx="8229600" cy="820688"/>
          </a:xfrm>
        </p:spPr>
        <p:txBody>
          <a:bodyPr>
            <a:normAutofit fontScale="85000" lnSpcReduction="20000"/>
          </a:bodyPr>
          <a:lstStyle/>
          <a:p>
            <a:r>
              <a:rPr lang="en-GB" dirty="0" smtClean="0"/>
              <a:t>Achievement for All – significant </a:t>
            </a:r>
            <a:r>
              <a:rPr lang="en-GB" dirty="0" smtClean="0">
                <a:hlinkClick r:id="rId3"/>
              </a:rPr>
              <a:t>improvement </a:t>
            </a:r>
            <a:r>
              <a:rPr lang="en-GB" dirty="0" smtClean="0"/>
              <a:t>for children with special needs in mainstream schools</a:t>
            </a:r>
            <a:endParaRPr lang="en-GB" dirty="0"/>
          </a:p>
        </p:txBody>
      </p:sp>
      <p:pic>
        <p:nvPicPr>
          <p:cNvPr id="4" name="Picture 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403648" y="2420888"/>
            <a:ext cx="6094849" cy="4194938"/>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E.g. CPD which improves pupil learning </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smtClean="0"/>
              <a:t>Coherent international </a:t>
            </a:r>
            <a:r>
              <a:rPr lang="en-GB" dirty="0" smtClean="0">
                <a:hlinkClick r:id="rId3"/>
              </a:rPr>
              <a:t>evidence </a:t>
            </a:r>
            <a:r>
              <a:rPr lang="en-GB" dirty="0" smtClean="0"/>
              <a:t>that CPD for teachers benefits students if it is: </a:t>
            </a:r>
          </a:p>
          <a:p>
            <a:pPr marL="541338" indent="-541338">
              <a:buSzPct val="90000"/>
              <a:buBlip>
                <a:blip r:embed="rId4"/>
              </a:buBlip>
            </a:pPr>
            <a:r>
              <a:rPr lang="en-GB" dirty="0" smtClean="0"/>
              <a:t>collaborative </a:t>
            </a:r>
            <a:r>
              <a:rPr lang="en-GB" dirty="0" smtClean="0"/>
              <a:t>– involves staff working together, </a:t>
            </a:r>
          </a:p>
          <a:p>
            <a:pPr marL="541338" indent="-541338">
              <a:buSzPct val="90000"/>
              <a:buBlip>
                <a:blip r:embed="rId4"/>
              </a:buBlip>
            </a:pPr>
            <a:r>
              <a:rPr lang="en-GB" dirty="0" smtClean="0"/>
              <a:t>supported </a:t>
            </a:r>
            <a:r>
              <a:rPr lang="en-GB" dirty="0" smtClean="0"/>
              <a:t>by specialist expertise; </a:t>
            </a:r>
          </a:p>
          <a:p>
            <a:pPr marL="541338" indent="-541338">
              <a:buSzPct val="90000"/>
              <a:buBlip>
                <a:blip r:embed="rId4"/>
              </a:buBlip>
            </a:pPr>
            <a:r>
              <a:rPr lang="en-GB" dirty="0" smtClean="0"/>
              <a:t>focused </a:t>
            </a:r>
            <a:r>
              <a:rPr lang="en-GB" dirty="0" smtClean="0"/>
              <a:t>on aspirations for students – which provides the moral imperative and shared focus; </a:t>
            </a:r>
          </a:p>
          <a:p>
            <a:pPr marL="541338" indent="-541338">
              <a:buSzPct val="90000"/>
              <a:buBlip>
                <a:blip r:embed="rId4"/>
              </a:buBlip>
            </a:pPr>
            <a:r>
              <a:rPr lang="en-GB" dirty="0" smtClean="0"/>
              <a:t>sustained </a:t>
            </a:r>
            <a:r>
              <a:rPr lang="en-GB" dirty="0" smtClean="0"/>
              <a:t>over time; </a:t>
            </a:r>
          </a:p>
          <a:p>
            <a:pPr marL="541338" indent="-541338">
              <a:buSzPct val="90000"/>
              <a:buBlip>
                <a:blip r:embed="rId4"/>
              </a:buBlip>
            </a:pPr>
            <a:r>
              <a:rPr lang="en-GB" dirty="0" smtClean="0"/>
              <a:t>exploring </a:t>
            </a:r>
            <a:r>
              <a:rPr lang="en-GB" dirty="0" smtClean="0"/>
              <a:t>evidence from trying new things to connect practice to concepts</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jury – not the </a:t>
            </a:r>
            <a:r>
              <a:rPr lang="en-GB" dirty="0" smtClean="0"/>
              <a:t>judge?</a:t>
            </a:r>
            <a:endParaRPr lang="en-GB" dirty="0"/>
          </a:p>
        </p:txBody>
      </p:sp>
      <p:sp>
        <p:nvSpPr>
          <p:cNvPr id="3" name="Content Placeholder 2"/>
          <p:cNvSpPr>
            <a:spLocks noGrp="1"/>
          </p:cNvSpPr>
          <p:nvPr>
            <p:ph idx="1"/>
          </p:nvPr>
        </p:nvSpPr>
        <p:spPr/>
        <p:txBody>
          <a:bodyPr/>
          <a:lstStyle/>
          <a:p>
            <a:pPr>
              <a:buBlip>
                <a:blip r:embed="rId3"/>
              </a:buBlip>
            </a:pPr>
            <a:r>
              <a:rPr lang="en-GB" dirty="0" smtClean="0"/>
              <a:t>Expect to have the approach explained so you can understand it</a:t>
            </a:r>
          </a:p>
          <a:p>
            <a:pPr>
              <a:buBlip>
                <a:blip r:embed="rId3"/>
              </a:buBlip>
            </a:pPr>
            <a:r>
              <a:rPr lang="en-GB" dirty="0" smtClean="0"/>
              <a:t>If you don’t understand it, it might not make sense</a:t>
            </a:r>
          </a:p>
          <a:p>
            <a:pPr>
              <a:buBlip>
                <a:blip r:embed="rId3"/>
              </a:buBlip>
            </a:pPr>
            <a:r>
              <a:rPr lang="en-GB" dirty="0" smtClean="0"/>
              <a:t>Expect to see evidence of efficacy</a:t>
            </a:r>
          </a:p>
          <a:p>
            <a:pPr>
              <a:buBlip>
                <a:blip r:embed="rId3"/>
              </a:buBlip>
            </a:pPr>
            <a:r>
              <a:rPr lang="en-GB" dirty="0" smtClean="0"/>
              <a:t>Ask the ‘stupid question’</a:t>
            </a:r>
          </a:p>
          <a:p>
            <a:pPr>
              <a:buBlip>
                <a:blip r:embed="rId3"/>
              </a:buBlip>
            </a:pPr>
            <a:r>
              <a:rPr lang="en-GB" dirty="0" smtClean="0"/>
              <a:t>Look at the data – wrestle with the numbers</a:t>
            </a:r>
          </a:p>
          <a:p>
            <a:pPr>
              <a:buBlip>
                <a:blip r:embed="rId3"/>
              </a:buBlip>
            </a:pPr>
            <a:r>
              <a:rPr lang="en-GB" dirty="0" smtClean="0"/>
              <a:t>Demand tables, graphs and charts</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Where can I get support?</a:t>
            </a:r>
            <a:endParaRPr lang="en-GB" dirty="0"/>
          </a:p>
        </p:txBody>
      </p:sp>
      <p:sp>
        <p:nvSpPr>
          <p:cNvPr id="3" name="Content Placeholder 2"/>
          <p:cNvSpPr>
            <a:spLocks noGrp="1"/>
          </p:cNvSpPr>
          <p:nvPr>
            <p:ph idx="1"/>
          </p:nvPr>
        </p:nvSpPr>
        <p:spPr/>
        <p:txBody>
          <a:bodyPr>
            <a:normAutofit fontScale="92500" lnSpcReduction="10000"/>
          </a:bodyPr>
          <a:lstStyle/>
          <a:p>
            <a:pPr marL="514350" indent="-514350">
              <a:buBlip>
                <a:blip r:embed="rId3"/>
              </a:buBlip>
            </a:pPr>
            <a:r>
              <a:rPr lang="en-GB" b="1" dirty="0" smtClean="0">
                <a:effectLst>
                  <a:outerShdw blurRad="38100" dist="38100" dir="2700000" algn="tl">
                    <a:srgbClr val="000000">
                      <a:alpha val="43137"/>
                    </a:srgbClr>
                  </a:outerShdw>
                </a:effectLst>
              </a:rPr>
              <a:t>National Leaders of </a:t>
            </a:r>
            <a:r>
              <a:rPr lang="en-GB" b="1" dirty="0" smtClean="0">
                <a:effectLst>
                  <a:outerShdw blurRad="38100" dist="38100" dir="2700000" algn="tl">
                    <a:srgbClr val="000000">
                      <a:alpha val="43137"/>
                    </a:srgbClr>
                  </a:outerShdw>
                </a:effectLst>
              </a:rPr>
              <a:t>Governance </a:t>
            </a:r>
            <a:r>
              <a:rPr lang="en-GB" b="1" dirty="0" smtClean="0">
                <a:hlinkClick r:id="rId4"/>
              </a:rPr>
              <a:t>(NLG</a:t>
            </a:r>
            <a:r>
              <a:rPr lang="en-GB" b="1" dirty="0" smtClean="0"/>
              <a:t>)</a:t>
            </a:r>
            <a:endParaRPr lang="en-GB" b="1" dirty="0" smtClean="0"/>
          </a:p>
          <a:p>
            <a:pPr marL="514350" indent="-514350">
              <a:buBlip>
                <a:blip r:embed="rId3"/>
              </a:buBlip>
            </a:pPr>
            <a:r>
              <a:rPr lang="en-GB" b="1" dirty="0" smtClean="0">
                <a:effectLst>
                  <a:outerShdw blurRad="38100" dist="38100" dir="2700000" algn="tl">
                    <a:srgbClr val="000000">
                      <a:alpha val="43137"/>
                    </a:srgbClr>
                  </a:outerShdw>
                </a:effectLst>
              </a:rPr>
              <a:t>Pilot reviews of governance </a:t>
            </a:r>
          </a:p>
          <a:p>
            <a:pPr marL="514350" indent="-514350">
              <a:buBlip>
                <a:blip r:embed="rId3"/>
              </a:buBlip>
            </a:pPr>
            <a:r>
              <a:rPr lang="en-GB" dirty="0" smtClean="0">
                <a:hlinkClick r:id="rId5"/>
              </a:rPr>
              <a:t>Regional providers </a:t>
            </a:r>
            <a:r>
              <a:rPr lang="en-GB" dirty="0" smtClean="0"/>
              <a:t>of licensed </a:t>
            </a:r>
            <a:r>
              <a:rPr lang="en-GB" dirty="0" err="1" smtClean="0"/>
              <a:t>CoG</a:t>
            </a:r>
            <a:r>
              <a:rPr lang="en-GB" dirty="0" smtClean="0"/>
              <a:t> training</a:t>
            </a:r>
          </a:p>
          <a:p>
            <a:pPr marL="514350" indent="-514350">
              <a:buBlip>
                <a:blip r:embed="rId3"/>
              </a:buBlip>
            </a:pPr>
            <a:r>
              <a:rPr lang="en-GB" dirty="0" smtClean="0"/>
              <a:t>On-line training (e.g. </a:t>
            </a:r>
            <a:r>
              <a:rPr lang="en-GB" dirty="0" smtClean="0">
                <a:hlinkClick r:id="rId6"/>
              </a:rPr>
              <a:t>GEL</a:t>
            </a:r>
            <a:r>
              <a:rPr lang="en-GB" dirty="0" smtClean="0"/>
              <a:t>, </a:t>
            </a:r>
            <a:r>
              <a:rPr lang="en-GB" dirty="0" smtClean="0">
                <a:hlinkClick r:id="rId7"/>
              </a:rPr>
              <a:t>Modern Governor</a:t>
            </a:r>
            <a:r>
              <a:rPr lang="en-GB" dirty="0" smtClean="0"/>
              <a:t>)</a:t>
            </a:r>
          </a:p>
          <a:p>
            <a:pPr marL="514350" indent="-514350">
              <a:buBlip>
                <a:blip r:embed="rId3"/>
              </a:buBlip>
            </a:pPr>
            <a:r>
              <a:rPr lang="en-GB" dirty="0" smtClean="0"/>
              <a:t>Various on-line resources (e.g. </a:t>
            </a:r>
            <a:r>
              <a:rPr lang="en-GB" dirty="0" smtClean="0">
                <a:hlinkClick r:id="rId8"/>
              </a:rPr>
              <a:t>NCSL website, DfE</a:t>
            </a:r>
            <a:r>
              <a:rPr lang="en-GB" dirty="0" smtClean="0"/>
              <a:t>, </a:t>
            </a:r>
            <a:r>
              <a:rPr lang="en-GB" dirty="0" smtClean="0">
                <a:hlinkClick r:id="rId9"/>
              </a:rPr>
              <a:t>Clerk to Governors</a:t>
            </a:r>
            <a:endParaRPr lang="en-GB" dirty="0" smtClean="0"/>
          </a:p>
          <a:p>
            <a:pPr marL="514350" indent="-514350">
              <a:buBlip>
                <a:blip r:embed="rId3"/>
              </a:buBlip>
            </a:pPr>
            <a:r>
              <a:rPr lang="en-GB" dirty="0" smtClean="0"/>
              <a:t>Individual consultants</a:t>
            </a:r>
          </a:p>
          <a:p>
            <a:pPr marL="514350" indent="-514350">
              <a:buBlip>
                <a:blip r:embed="rId3"/>
              </a:buBlip>
            </a:pPr>
            <a:r>
              <a:rPr lang="en-GB" dirty="0" smtClean="0"/>
              <a:t>Local authority </a:t>
            </a:r>
            <a:r>
              <a:rPr lang="en-GB" dirty="0" smtClean="0"/>
              <a:t>governors</a:t>
            </a:r>
            <a:r>
              <a:rPr lang="en-GB" dirty="0" smtClean="0"/>
              <a:t>’ </a:t>
            </a:r>
            <a:r>
              <a:rPr lang="en-GB" dirty="0" smtClean="0"/>
              <a:t>support service</a:t>
            </a:r>
            <a:endParaRPr lang="en-GB" dirty="0" smtClean="0"/>
          </a:p>
          <a:p>
            <a:pPr marL="514350" indent="-514350">
              <a:buBlip>
                <a:blip r:embed="rId3"/>
              </a:buBlip>
            </a:pPr>
            <a:r>
              <a:rPr lang="en-GB" dirty="0" smtClean="0"/>
              <a:t>The </a:t>
            </a:r>
            <a:r>
              <a:rPr lang="en-GB" dirty="0" err="1" smtClean="0"/>
              <a:t>Headteacher</a:t>
            </a:r>
            <a:r>
              <a:rPr lang="en-GB" dirty="0" smtClean="0"/>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is a National Leader of Governance</a:t>
            </a:r>
            <a:endParaRPr lang="en-GB" dirty="0"/>
          </a:p>
        </p:txBody>
      </p:sp>
      <p:sp>
        <p:nvSpPr>
          <p:cNvPr id="3" name="Content Placeholder 2"/>
          <p:cNvSpPr>
            <a:spLocks noGrp="1"/>
          </p:cNvSpPr>
          <p:nvPr>
            <p:ph idx="1"/>
          </p:nvPr>
        </p:nvSpPr>
        <p:spPr>
          <a:xfrm>
            <a:off x="539552" y="1484784"/>
            <a:ext cx="8229600" cy="4525963"/>
          </a:xfrm>
        </p:spPr>
        <p:txBody>
          <a:bodyPr>
            <a:normAutofit/>
          </a:bodyPr>
          <a:lstStyle/>
          <a:p>
            <a:pPr marL="0" indent="0">
              <a:buNone/>
            </a:pPr>
            <a:r>
              <a:rPr lang="en-GB" sz="2400" dirty="0" smtClean="0"/>
              <a:t>According to NCSL:</a:t>
            </a:r>
          </a:p>
          <a:p>
            <a:pPr marL="0" indent="0">
              <a:buNone/>
            </a:pPr>
            <a:r>
              <a:rPr lang="en-GB" sz="1900" i="1" dirty="0" smtClean="0"/>
              <a:t>National Leaders of Governance are highly effective chairs of governors, who will use their skills and experience to support chairs of governors in schools and academies for a variety of reasons. The chair may be new, governors may want to focus more on school improvement, or need support in dealing with significant strategic challenges – for example becoming a federation or converting to academy status</a:t>
            </a:r>
            <a:r>
              <a:rPr lang="en-GB" sz="2400" dirty="0" smtClean="0"/>
              <a:t>.</a:t>
            </a:r>
          </a:p>
          <a:p>
            <a:pPr marL="0" indent="0">
              <a:buNone/>
            </a:pPr>
            <a:r>
              <a:rPr lang="en-GB" sz="2400" dirty="0" smtClean="0"/>
              <a:t>Their role is to support </a:t>
            </a:r>
            <a:r>
              <a:rPr lang="en-GB" sz="2400" dirty="0" err="1" smtClean="0"/>
              <a:t>CoGs</a:t>
            </a:r>
            <a:r>
              <a:rPr lang="en-GB" sz="2400" dirty="0" smtClean="0"/>
              <a:t> and tend to work through:</a:t>
            </a:r>
          </a:p>
          <a:p>
            <a:pPr marL="0" indent="0">
              <a:buBlip>
                <a:blip r:embed="rId3"/>
              </a:buBlip>
            </a:pPr>
            <a:r>
              <a:rPr lang="en-GB" sz="2400" dirty="0" smtClean="0"/>
              <a:t>Coaching;</a:t>
            </a:r>
          </a:p>
          <a:p>
            <a:pPr marL="0" indent="0">
              <a:buBlip>
                <a:blip r:embed="rId3"/>
              </a:buBlip>
            </a:pPr>
            <a:r>
              <a:rPr lang="en-GB" sz="2400" dirty="0" smtClean="0"/>
              <a:t>Helping with understanding data;</a:t>
            </a:r>
          </a:p>
          <a:p>
            <a:pPr marL="0" indent="0">
              <a:buBlip>
                <a:blip r:embed="rId3"/>
              </a:buBlip>
            </a:pPr>
            <a:r>
              <a:rPr lang="en-GB" sz="2400" dirty="0" smtClean="0"/>
              <a:t>Providing additional </a:t>
            </a:r>
            <a:r>
              <a:rPr lang="en-GB" sz="2400" dirty="0" err="1" smtClean="0"/>
              <a:t>infomation</a:t>
            </a:r>
            <a:endParaRPr lang="en-GB" sz="2400" dirty="0" smtClean="0"/>
          </a:p>
          <a:p>
            <a:pPr marL="0" indent="0">
              <a:buBlip>
                <a:blip r:embed="rId3"/>
              </a:buBlip>
            </a:pPr>
            <a:r>
              <a:rPr lang="en-GB" sz="2400" dirty="0" smtClean="0"/>
              <a:t>Brokering access to other support (usually via NCSL)</a:t>
            </a:r>
          </a:p>
          <a:p>
            <a:pPr marL="0" indent="0">
              <a:buNone/>
            </a:pPr>
            <a:endParaRPr lang="en-GB" sz="2400" dirty="0" smtClean="0"/>
          </a:p>
          <a:p>
            <a:pPr marL="0" indent="0">
              <a:buNone/>
            </a:pPr>
            <a:endParaRPr lang="en-GB" sz="2400" dirty="0" smtClean="0"/>
          </a:p>
          <a:p>
            <a:pPr marL="0" indent="0">
              <a:buNone/>
            </a:pPr>
            <a:endParaRPr lang="en-GB"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 they deal with?</a:t>
            </a:r>
            <a:endParaRPr lang="en-GB" dirty="0"/>
          </a:p>
        </p:txBody>
      </p:sp>
      <p:sp>
        <p:nvSpPr>
          <p:cNvPr id="3" name="Content Placeholder 2"/>
          <p:cNvSpPr>
            <a:spLocks noGrp="1"/>
          </p:cNvSpPr>
          <p:nvPr>
            <p:ph idx="1"/>
          </p:nvPr>
        </p:nvSpPr>
        <p:spPr/>
        <p:txBody>
          <a:bodyPr>
            <a:normAutofit fontScale="85000" lnSpcReduction="20000"/>
          </a:bodyPr>
          <a:lstStyle/>
          <a:p>
            <a:pPr>
              <a:buBlip>
                <a:blip r:embed="rId3"/>
              </a:buBlip>
            </a:pPr>
            <a:r>
              <a:rPr lang="en-GB" dirty="0" smtClean="0"/>
              <a:t>Most common issues are:</a:t>
            </a:r>
          </a:p>
          <a:p>
            <a:pPr lvl="1">
              <a:buBlip>
                <a:blip r:embed="rId3"/>
              </a:buBlip>
            </a:pPr>
            <a:r>
              <a:rPr lang="en-GB" dirty="0" smtClean="0"/>
              <a:t>New chair finding his/her feet</a:t>
            </a:r>
          </a:p>
          <a:p>
            <a:pPr lvl="1">
              <a:buBlip>
                <a:blip r:embed="rId3"/>
              </a:buBlip>
            </a:pPr>
            <a:r>
              <a:rPr lang="en-GB" dirty="0" smtClean="0"/>
              <a:t>Supporting chair of school in measures with weak or missing senior leadership</a:t>
            </a:r>
          </a:p>
          <a:p>
            <a:pPr lvl="1">
              <a:buBlip>
                <a:blip r:embed="rId3"/>
              </a:buBlip>
            </a:pPr>
            <a:r>
              <a:rPr lang="en-GB" dirty="0" smtClean="0"/>
              <a:t>Developing effective challenge role (rather than just support)</a:t>
            </a:r>
          </a:p>
          <a:p>
            <a:pPr lvl="1">
              <a:buBlip>
                <a:blip r:embed="rId3"/>
              </a:buBlip>
            </a:pPr>
            <a:r>
              <a:rPr lang="en-GB" dirty="0" smtClean="0"/>
              <a:t>Understanding data for </a:t>
            </a:r>
            <a:r>
              <a:rPr lang="en-GB" dirty="0" smtClean="0"/>
              <a:t>challenge</a:t>
            </a:r>
          </a:p>
          <a:p>
            <a:pPr lvl="1">
              <a:buBlip>
                <a:blip r:embed="rId3"/>
              </a:buBlip>
            </a:pPr>
            <a:r>
              <a:rPr lang="en-GB" dirty="0" smtClean="0"/>
              <a:t>Contemplating or undertaking structural change (e.g. Federations, academy)</a:t>
            </a:r>
            <a:endParaRPr lang="en-GB" dirty="0" smtClean="0"/>
          </a:p>
          <a:p>
            <a:pPr lvl="1">
              <a:buBlip>
                <a:blip r:embed="rId3"/>
              </a:buBlip>
            </a:pPr>
            <a:r>
              <a:rPr lang="en-GB" dirty="0" smtClean="0"/>
              <a:t>Relationships with head</a:t>
            </a:r>
          </a:p>
          <a:p>
            <a:pPr lvl="1">
              <a:buBlip>
                <a:blip r:embed="rId3"/>
              </a:buBlip>
            </a:pPr>
            <a:r>
              <a:rPr lang="en-GB" dirty="0" smtClean="0"/>
              <a:t>Relationships between </a:t>
            </a:r>
            <a:r>
              <a:rPr lang="en-GB" dirty="0" smtClean="0"/>
              <a:t>governors</a:t>
            </a:r>
          </a:p>
          <a:p>
            <a:pPr>
              <a:buBlip>
                <a:blip r:embed="rId3"/>
              </a:buBlip>
            </a:pPr>
            <a:r>
              <a:rPr lang="en-GB" i="1" dirty="0" smtClean="0"/>
              <a:t>Available </a:t>
            </a:r>
            <a:r>
              <a:rPr lang="en-GB" i="1" dirty="0" smtClean="0"/>
              <a:t>free on request to NCSL</a:t>
            </a:r>
            <a:endParaRPr lang="en-GB" i="1" dirty="0"/>
          </a:p>
        </p:txBody>
      </p:sp>
      <p:sp>
        <p:nvSpPr>
          <p:cNvPr id="307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Pilot reviews of governance</a:t>
            </a:r>
            <a:endParaRPr lang="en-GB" dirty="0"/>
          </a:p>
        </p:txBody>
      </p:sp>
      <p:sp>
        <p:nvSpPr>
          <p:cNvPr id="3" name="Content Placeholder 2"/>
          <p:cNvSpPr>
            <a:spLocks noGrp="1"/>
          </p:cNvSpPr>
          <p:nvPr>
            <p:ph idx="1"/>
          </p:nvPr>
        </p:nvSpPr>
        <p:spPr/>
        <p:txBody>
          <a:bodyPr>
            <a:normAutofit fontScale="92500" lnSpcReduction="20000"/>
          </a:bodyPr>
          <a:lstStyle/>
          <a:p>
            <a:pPr>
              <a:buBlip>
                <a:blip r:embed="rId3"/>
              </a:buBlip>
            </a:pPr>
            <a:r>
              <a:rPr lang="en-GB" dirty="0" smtClean="0"/>
              <a:t>Triggered by Ofsted grade 3 judgement (or worse)</a:t>
            </a:r>
          </a:p>
          <a:p>
            <a:pPr>
              <a:buBlip>
                <a:blip r:embed="rId3"/>
              </a:buBlip>
            </a:pPr>
            <a:r>
              <a:rPr lang="en-GB" dirty="0" smtClean="0"/>
              <a:t>Particular findings of weakness in governance (as distinct from leadership)</a:t>
            </a:r>
          </a:p>
          <a:p>
            <a:pPr>
              <a:buBlip>
                <a:blip r:embed="rId3"/>
              </a:buBlip>
            </a:pPr>
            <a:r>
              <a:rPr lang="en-GB" dirty="0" smtClean="0"/>
              <a:t>Review recommended by Inspector but non-mandatory [But would emerge as issue during monitoring]</a:t>
            </a:r>
          </a:p>
          <a:p>
            <a:pPr>
              <a:buBlip>
                <a:blip r:embed="rId3"/>
              </a:buBlip>
            </a:pPr>
            <a:r>
              <a:rPr lang="en-GB" dirty="0" smtClean="0"/>
              <a:t>Designed as a ‘supported self-review’</a:t>
            </a:r>
          </a:p>
          <a:p>
            <a:pPr>
              <a:buBlip>
                <a:blip r:embed="rId3"/>
              </a:buBlip>
            </a:pPr>
            <a:r>
              <a:rPr lang="en-GB" dirty="0" smtClean="0"/>
              <a:t>Currently only for HMI led inspections</a:t>
            </a:r>
          </a:p>
          <a:p>
            <a:pPr>
              <a:buBlip>
                <a:blip r:embed="rId3"/>
              </a:buBlip>
            </a:pPr>
            <a:r>
              <a:rPr lang="en-GB" dirty="0" smtClean="0"/>
              <a:t>In pilot until Summer (around 100 expected)</a:t>
            </a:r>
          </a:p>
          <a:p>
            <a:pPr>
              <a:buBlip>
                <a:blip r:embed="rId3"/>
              </a:buBlip>
            </a:pPr>
            <a:r>
              <a:rPr lang="en-GB" dirty="0" smtClean="0"/>
              <a:t>Then predicting 400 per term </a:t>
            </a:r>
          </a:p>
          <a:p>
            <a:pPr>
              <a:buNone/>
            </a:pP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Example of Ofsted recommendations</a:t>
            </a:r>
            <a:endParaRPr lang="en-GB" dirty="0"/>
          </a:p>
        </p:txBody>
      </p:sp>
      <p:sp>
        <p:nvSpPr>
          <p:cNvPr id="3" name="Content Placeholder 2"/>
          <p:cNvSpPr>
            <a:spLocks noGrp="1"/>
          </p:cNvSpPr>
          <p:nvPr>
            <p:ph idx="1"/>
          </p:nvPr>
        </p:nvSpPr>
        <p:spPr>
          <a:xfrm>
            <a:off x="1187624" y="1600200"/>
            <a:ext cx="7056784" cy="4525963"/>
          </a:xfrm>
        </p:spPr>
        <p:txBody>
          <a:bodyPr>
            <a:normAutofit fontScale="55000" lnSpcReduction="20000"/>
          </a:bodyPr>
          <a:lstStyle/>
          <a:p>
            <a:endParaRPr lang="en-GB" dirty="0" smtClean="0"/>
          </a:p>
          <a:p>
            <a:r>
              <a:rPr lang="en-GB" sz="2900" dirty="0" smtClean="0">
                <a:solidFill>
                  <a:schemeClr val="bg1">
                    <a:lumMod val="50000"/>
                  </a:schemeClr>
                </a:solidFill>
              </a:rPr>
              <a:t>Improve leadership and management at all levels, including leadership in the classroom, by: </a:t>
            </a:r>
          </a:p>
          <a:p>
            <a:r>
              <a:rPr lang="en-GB" sz="2900" dirty="0" smtClean="0">
                <a:solidFill>
                  <a:schemeClr val="bg1">
                    <a:lumMod val="50000"/>
                  </a:schemeClr>
                </a:solidFill>
              </a:rPr>
              <a:t>improving the rigour with which assessment records about pupils’ learning and progress are collated, moderated and analysed </a:t>
            </a:r>
          </a:p>
          <a:p>
            <a:r>
              <a:rPr lang="en-GB" sz="2900" dirty="0" smtClean="0">
                <a:solidFill>
                  <a:schemeClr val="bg1">
                    <a:lumMod val="50000"/>
                  </a:schemeClr>
                </a:solidFill>
              </a:rPr>
              <a:t>using this improved information to analyse where further or different action is needed to enable pupils to learn more across the curriculum </a:t>
            </a:r>
          </a:p>
          <a:p>
            <a:r>
              <a:rPr lang="en-GB" sz="2900" dirty="0" smtClean="0">
                <a:solidFill>
                  <a:schemeClr val="bg1">
                    <a:lumMod val="50000"/>
                  </a:schemeClr>
                </a:solidFill>
              </a:rPr>
              <a:t>using a broad range of evidence to make robust judgements about the quality of teaching </a:t>
            </a:r>
          </a:p>
          <a:p>
            <a:r>
              <a:rPr lang="en-GB" sz="2900" dirty="0" smtClean="0">
                <a:solidFill>
                  <a:schemeClr val="bg1">
                    <a:lumMod val="50000"/>
                  </a:schemeClr>
                </a:solidFill>
              </a:rPr>
              <a:t>using this range of evidence to provide teachers and other staff with the appropriate level of training, support or challenge, according to their individual needs </a:t>
            </a:r>
          </a:p>
          <a:p>
            <a:r>
              <a:rPr lang="en-GB" sz="2900" dirty="0" smtClean="0"/>
              <a:t>ensuring that governors receive accurate information about pupils’ progress and teachers’ performance so that they can challenge and support the school appropriately. </a:t>
            </a:r>
          </a:p>
          <a:p>
            <a:r>
              <a:rPr lang="en-GB" b="1" dirty="0" smtClean="0">
                <a:effectLst>
                  <a:outerShdw blurRad="38100" dist="38100" dir="2700000" algn="tl">
                    <a:srgbClr val="000000">
                      <a:alpha val="43137"/>
                    </a:srgbClr>
                  </a:outerShdw>
                </a:effectLst>
              </a:rPr>
              <a:t>An </a:t>
            </a:r>
            <a:r>
              <a:rPr lang="en-GB" b="1" dirty="0" smtClean="0">
                <a:effectLst>
                  <a:outerShdw blurRad="38100" dist="38100" dir="2700000" algn="tl">
                    <a:srgbClr val="000000">
                      <a:alpha val="43137"/>
                    </a:srgbClr>
                  </a:outerShdw>
                </a:effectLst>
              </a:rPr>
              <a:t>external review of governance should be undertaken in order to assess how this aspect of leadership and governance may be improved</a:t>
            </a:r>
            <a:r>
              <a:rPr lang="en-GB" dirty="0" smtClean="0"/>
              <a:t>. </a:t>
            </a:r>
          </a:p>
          <a:p>
            <a:pPr>
              <a:buNone/>
            </a:pPr>
            <a:r>
              <a:rPr lang="en-GB" dirty="0" smtClean="0"/>
              <a:t>	</a:t>
            </a:r>
          </a:p>
          <a:p>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Review process</a:t>
            </a:r>
            <a:endParaRPr lang="en-GB" dirty="0"/>
          </a:p>
        </p:txBody>
      </p:sp>
      <p:graphicFrame>
        <p:nvGraphicFramePr>
          <p:cNvPr id="4" name="Content Placeholder 3"/>
          <p:cNvGraphicFramePr>
            <a:graphicFrameLocks noGrp="1"/>
          </p:cNvGraphicFramePr>
          <p:nvPr>
            <p:ph idx="1"/>
          </p:nvPr>
        </p:nvGraphicFramePr>
        <p:xfrm>
          <a:off x="1259632" y="1412776"/>
          <a:ext cx="6984776" cy="48860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Benchmarks</a:t>
            </a:r>
            <a:endParaRPr lang="en-GB" dirty="0"/>
          </a:p>
        </p:txBody>
      </p:sp>
      <p:sp>
        <p:nvSpPr>
          <p:cNvPr id="3" name="Content Placeholder 2"/>
          <p:cNvSpPr>
            <a:spLocks noGrp="1"/>
          </p:cNvSpPr>
          <p:nvPr>
            <p:ph idx="1"/>
          </p:nvPr>
        </p:nvSpPr>
        <p:spPr/>
        <p:txBody>
          <a:bodyPr>
            <a:normAutofit fontScale="77500" lnSpcReduction="20000"/>
          </a:bodyPr>
          <a:lstStyle/>
          <a:p>
            <a:pPr>
              <a:buBlip>
                <a:blip r:embed="rId3"/>
              </a:buBlip>
            </a:pPr>
            <a:r>
              <a:rPr lang="en-GB" dirty="0" smtClean="0"/>
              <a:t>NLG’s job includes helping governors review their performance against national benchmarks</a:t>
            </a:r>
          </a:p>
          <a:p>
            <a:pPr>
              <a:buBlip>
                <a:blip r:embed="rId3"/>
              </a:buBlip>
            </a:pPr>
            <a:r>
              <a:rPr lang="en-GB" dirty="0" smtClean="0"/>
              <a:t>Governance graded Strong, Sound or Weak against 9 Criteria</a:t>
            </a:r>
          </a:p>
          <a:p>
            <a:pPr marL="971550" lvl="1" indent="-514350">
              <a:buFont typeface="+mj-lt"/>
              <a:buAutoNum type="arabicPeriod"/>
            </a:pPr>
            <a:r>
              <a:rPr lang="en-GB" dirty="0" smtClean="0"/>
              <a:t>Vision, ethos, strategic direction</a:t>
            </a:r>
          </a:p>
          <a:p>
            <a:pPr marL="971550" lvl="1" indent="-514350">
              <a:buFont typeface="+mj-lt"/>
              <a:buAutoNum type="arabicPeriod"/>
            </a:pPr>
            <a:r>
              <a:rPr lang="en-GB" dirty="0" smtClean="0"/>
              <a:t>Self evaluation</a:t>
            </a:r>
          </a:p>
          <a:p>
            <a:pPr marL="971550" lvl="1" indent="-514350">
              <a:buFont typeface="+mj-lt"/>
              <a:buAutoNum type="arabicPeriod"/>
            </a:pPr>
            <a:r>
              <a:rPr lang="en-GB" dirty="0" smtClean="0"/>
              <a:t>Support and strengthen school leadership</a:t>
            </a:r>
          </a:p>
          <a:p>
            <a:pPr marL="971550" lvl="1" indent="-514350">
              <a:buFont typeface="+mj-lt"/>
              <a:buAutoNum type="arabicPeriod"/>
            </a:pPr>
            <a:r>
              <a:rPr lang="en-GB" dirty="0" smtClean="0"/>
              <a:t>Challenge SLT on teaching, achievement, behaviour and safety</a:t>
            </a:r>
          </a:p>
          <a:p>
            <a:pPr marL="971550" lvl="1" indent="-514350">
              <a:buFont typeface="+mj-lt"/>
              <a:buAutoNum type="arabicPeriod"/>
            </a:pPr>
            <a:r>
              <a:rPr lang="en-GB" dirty="0" smtClean="0"/>
              <a:t>Use of performance management systems</a:t>
            </a:r>
          </a:p>
          <a:p>
            <a:pPr marL="971550" lvl="1" indent="-514350">
              <a:buFont typeface="+mj-lt"/>
              <a:buAutoNum type="arabicPeriod"/>
            </a:pPr>
            <a:r>
              <a:rPr lang="en-GB" dirty="0" smtClean="0"/>
              <a:t>Financial management</a:t>
            </a:r>
          </a:p>
          <a:p>
            <a:pPr marL="971550" lvl="1" indent="-514350">
              <a:buFont typeface="+mj-lt"/>
              <a:buAutoNum type="arabicPeriod"/>
            </a:pPr>
            <a:r>
              <a:rPr lang="en-GB" dirty="0" smtClean="0"/>
              <a:t>Meet statutory duties</a:t>
            </a:r>
          </a:p>
          <a:p>
            <a:pPr marL="971550" lvl="1" indent="-514350">
              <a:buFont typeface="+mj-lt"/>
              <a:buAutoNum type="arabicPeriod"/>
            </a:pPr>
            <a:r>
              <a:rPr lang="en-GB" dirty="0" smtClean="0"/>
              <a:t>Engage with stakeholders</a:t>
            </a:r>
          </a:p>
          <a:p>
            <a:pPr marL="971550" lvl="1" indent="-514350">
              <a:buFont typeface="+mj-lt"/>
              <a:buAutoNum type="arabicPeriod"/>
            </a:pPr>
            <a:r>
              <a:rPr lang="en-GB" dirty="0" smtClean="0"/>
              <a:t>Use Pupil Premium etc to overcome barriers to learning</a:t>
            </a:r>
          </a:p>
          <a:p>
            <a:pPr lvl="1">
              <a:buBlip>
                <a:blip r:embed="rId3"/>
              </a:buBlip>
            </a:pP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Who am I to say?</a:t>
            </a:r>
            <a:endParaRPr lang="en-GB" dirty="0"/>
          </a:p>
        </p:txBody>
      </p:sp>
      <p:sp>
        <p:nvSpPr>
          <p:cNvPr id="3" name="Content Placeholder 2"/>
          <p:cNvSpPr>
            <a:spLocks noGrp="1"/>
          </p:cNvSpPr>
          <p:nvPr>
            <p:ph idx="1"/>
          </p:nvPr>
        </p:nvSpPr>
        <p:spPr/>
        <p:txBody>
          <a:bodyPr/>
          <a:lstStyle/>
          <a:p>
            <a:r>
              <a:rPr lang="en-GB" dirty="0" smtClean="0">
                <a:effectLst>
                  <a:outerShdw blurRad="38100" dist="38100" dir="2700000" algn="tl">
                    <a:srgbClr val="000000">
                      <a:alpha val="43137"/>
                    </a:srgbClr>
                  </a:outerShdw>
                </a:effectLst>
              </a:rPr>
              <a:t>National Leader of Governance</a:t>
            </a:r>
          </a:p>
          <a:p>
            <a:r>
              <a:rPr lang="en-GB" dirty="0" smtClean="0">
                <a:effectLst>
                  <a:outerShdw blurRad="38100" dist="38100" dir="2700000" algn="tl">
                    <a:srgbClr val="000000">
                      <a:alpha val="43137"/>
                    </a:srgbClr>
                  </a:outerShdw>
                </a:effectLst>
              </a:rPr>
              <a:t>Chair: President Kennedy School</a:t>
            </a:r>
          </a:p>
          <a:p>
            <a:r>
              <a:rPr lang="en-GB" dirty="0" smtClean="0">
                <a:effectLst>
                  <a:outerShdw blurRad="38100" dist="38100" dir="2700000" algn="tl">
                    <a:srgbClr val="000000">
                      <a:alpha val="43137"/>
                    </a:srgbClr>
                  </a:outerShdw>
                </a:effectLst>
              </a:rPr>
              <a:t>Managing Director – Centre for the Use of Research &amp; Evidence in Education (CUREE)</a:t>
            </a:r>
          </a:p>
          <a:p>
            <a:r>
              <a:rPr lang="en-GB" dirty="0" smtClean="0">
                <a:effectLst>
                  <a:outerShdw blurRad="38100" dist="38100" dir="2700000" algn="tl">
                    <a:srgbClr val="000000">
                      <a:alpha val="43137"/>
                    </a:srgbClr>
                  </a:outerShdw>
                </a:effectLst>
              </a:rPr>
              <a:t>Former college Vice Principal, leadership teacher/researcher and LEA officer</a:t>
            </a: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criterion</a:t>
            </a:r>
            <a:endParaRPr lang="en-GB" dirty="0"/>
          </a:p>
        </p:txBody>
      </p:sp>
      <p:graphicFrame>
        <p:nvGraphicFramePr>
          <p:cNvPr id="5" name="Table 4"/>
          <p:cNvGraphicFramePr>
            <a:graphicFrameLocks noGrp="1"/>
          </p:cNvGraphicFramePr>
          <p:nvPr/>
        </p:nvGraphicFramePr>
        <p:xfrm>
          <a:off x="827584" y="1556792"/>
          <a:ext cx="7056784" cy="4911087"/>
        </p:xfrm>
        <a:graphic>
          <a:graphicData uri="http://schemas.openxmlformats.org/drawingml/2006/table">
            <a:tbl>
              <a:tblPr/>
              <a:tblGrid>
                <a:gridCol w="1578507"/>
                <a:gridCol w="5478277"/>
              </a:tblGrid>
              <a:tr h="392887">
                <a:tc>
                  <a:txBody>
                    <a:bodyPr/>
                    <a:lstStyle/>
                    <a:p>
                      <a:pPr>
                        <a:lnSpc>
                          <a:spcPct val="115000"/>
                        </a:lnSpc>
                        <a:spcAft>
                          <a:spcPts val="0"/>
                        </a:spcAft>
                        <a:tabLst>
                          <a:tab pos="457200" algn="l"/>
                        </a:tabLst>
                      </a:pPr>
                      <a:r>
                        <a:rPr lang="en-GB" sz="1000" b="1" dirty="0">
                          <a:solidFill>
                            <a:srgbClr val="00000A"/>
                          </a:solidFill>
                          <a:latin typeface="Tahoma"/>
                          <a:ea typeface="Times New Roman"/>
                          <a:cs typeface="Times New Roman"/>
                        </a:rPr>
                        <a:t>Ofsted Evaluation Criterion</a:t>
                      </a:r>
                      <a:endParaRPr lang="en-GB" sz="1000" dirty="0">
                        <a:solidFill>
                          <a:srgbClr val="00000A"/>
                        </a:solidFill>
                        <a:latin typeface="Ocean Sans MT Light"/>
                        <a:ea typeface="Times New Roman"/>
                        <a:cs typeface="Times New Roman"/>
                      </a:endParaRPr>
                    </a:p>
                  </a:txBody>
                  <a:tcPr marL="46892" marR="46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457200" algn="l"/>
                        </a:tabLst>
                      </a:pPr>
                      <a:r>
                        <a:rPr lang="en-GB" sz="1000" b="1">
                          <a:solidFill>
                            <a:srgbClr val="00000A"/>
                          </a:solidFill>
                          <a:latin typeface="Tahoma"/>
                          <a:ea typeface="Times New Roman"/>
                          <a:cs typeface="Times New Roman"/>
                        </a:rPr>
                        <a:t>2. How well governors contribute to the school’s self-evaluation and understand its strengths and weaknesses</a:t>
                      </a:r>
                      <a:endParaRPr lang="en-GB" sz="1000">
                        <a:solidFill>
                          <a:srgbClr val="00000A"/>
                        </a:solidFill>
                        <a:latin typeface="Ocean Sans MT Light"/>
                        <a:ea typeface="Times New Roman"/>
                        <a:cs typeface="Times New Roman"/>
                      </a:endParaRPr>
                    </a:p>
                  </a:txBody>
                  <a:tcPr marL="46892" marR="46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78660">
                <a:tc>
                  <a:txBody>
                    <a:bodyPr/>
                    <a:lstStyle/>
                    <a:p>
                      <a:pPr>
                        <a:lnSpc>
                          <a:spcPct val="115000"/>
                        </a:lnSpc>
                        <a:spcAft>
                          <a:spcPts val="0"/>
                        </a:spcAft>
                        <a:tabLst>
                          <a:tab pos="457200" algn="l"/>
                        </a:tabLst>
                      </a:pPr>
                      <a:r>
                        <a:rPr lang="en-GB" sz="1000" b="1" dirty="0">
                          <a:solidFill>
                            <a:srgbClr val="00000A"/>
                          </a:solidFill>
                          <a:latin typeface="Tahoma"/>
                          <a:ea typeface="Times New Roman"/>
                          <a:cs typeface="Times New Roman"/>
                        </a:rPr>
                        <a:t>Strong Governance</a:t>
                      </a:r>
                      <a:r>
                        <a:rPr lang="en-GB" sz="1000" b="1" i="1" dirty="0">
                          <a:solidFill>
                            <a:srgbClr val="00000A"/>
                          </a:solidFill>
                          <a:latin typeface="Tahoma"/>
                          <a:ea typeface="Times New Roman"/>
                          <a:cs typeface="Times New Roman"/>
                        </a:rPr>
                        <a:t> </a:t>
                      </a:r>
                      <a:endParaRPr lang="en-GB" sz="1000" dirty="0">
                        <a:solidFill>
                          <a:srgbClr val="00000A"/>
                        </a:solidFill>
                        <a:latin typeface="Ocean Sans MT Light"/>
                        <a:ea typeface="Times New Roman"/>
                        <a:cs typeface="Times New Roman"/>
                      </a:endParaRPr>
                    </a:p>
                    <a:p>
                      <a:pPr>
                        <a:lnSpc>
                          <a:spcPct val="115000"/>
                        </a:lnSpc>
                        <a:spcAft>
                          <a:spcPts val="0"/>
                        </a:spcAft>
                        <a:tabLst>
                          <a:tab pos="457200" algn="l"/>
                        </a:tabLst>
                      </a:pPr>
                      <a:r>
                        <a:rPr lang="en-GB" sz="1000" i="1" dirty="0">
                          <a:solidFill>
                            <a:srgbClr val="00000A"/>
                          </a:solidFill>
                          <a:latin typeface="Tahoma"/>
                          <a:ea typeface="Times New Roman"/>
                          <a:cs typeface="Times New Roman"/>
                        </a:rPr>
                        <a:t>all characteristics of ‘sound’ governance plus the following:</a:t>
                      </a:r>
                      <a:endParaRPr lang="en-GB" sz="1000" dirty="0">
                        <a:solidFill>
                          <a:srgbClr val="00000A"/>
                        </a:solidFill>
                        <a:latin typeface="Ocean Sans MT Light"/>
                        <a:ea typeface="Times New Roman"/>
                        <a:cs typeface="Times New Roman"/>
                      </a:endParaRPr>
                    </a:p>
                  </a:txBody>
                  <a:tcPr marL="46892" marR="46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Symbol"/>
                        <a:buChar char=""/>
                        <a:tabLst>
                          <a:tab pos="457200" algn="l"/>
                          <a:tab pos="457200" algn="l"/>
                        </a:tabLst>
                      </a:pPr>
                      <a:r>
                        <a:rPr lang="en-GB" sz="1000" dirty="0">
                          <a:solidFill>
                            <a:srgbClr val="00000A"/>
                          </a:solidFill>
                          <a:latin typeface="Tahoma"/>
                          <a:ea typeface="Times New Roman"/>
                          <a:cs typeface="Times New Roman"/>
                        </a:rPr>
                        <a:t>Governors have a detailed and accurate understanding of the school's overall performance. </a:t>
                      </a:r>
                      <a:endParaRPr lang="en-GB" sz="1000" dirty="0">
                        <a:solidFill>
                          <a:srgbClr val="00000A"/>
                        </a:solidFill>
                        <a:latin typeface="Ocean Sans MT Light"/>
                        <a:ea typeface="Times New Roman"/>
                        <a:cs typeface="Times New Roman"/>
                      </a:endParaRPr>
                    </a:p>
                    <a:p>
                      <a:pPr marL="342900" lvl="0" indent="-342900">
                        <a:lnSpc>
                          <a:spcPct val="115000"/>
                        </a:lnSpc>
                        <a:spcAft>
                          <a:spcPts val="0"/>
                        </a:spcAft>
                        <a:buFont typeface="Symbol"/>
                        <a:buChar char=""/>
                        <a:tabLst>
                          <a:tab pos="457200" algn="l"/>
                          <a:tab pos="457200" algn="l"/>
                        </a:tabLst>
                      </a:pPr>
                      <a:r>
                        <a:rPr lang="en-GB" sz="1000" dirty="0">
                          <a:solidFill>
                            <a:srgbClr val="00000A"/>
                          </a:solidFill>
                          <a:latin typeface="Tahoma"/>
                          <a:ea typeface="Times New Roman"/>
                          <a:cs typeface="Times New Roman"/>
                        </a:rPr>
                        <a:t>Governors have an understanding of the data which they use to cross reference and challenge what they are told by school-leaders</a:t>
                      </a:r>
                      <a:endParaRPr lang="en-GB" sz="1000" dirty="0">
                        <a:solidFill>
                          <a:srgbClr val="00000A"/>
                        </a:solidFill>
                        <a:latin typeface="Ocean Sans MT Light"/>
                        <a:ea typeface="Times New Roman"/>
                        <a:cs typeface="Times New Roman"/>
                      </a:endParaRPr>
                    </a:p>
                    <a:p>
                      <a:pPr marL="342900" lvl="0" indent="-342900">
                        <a:lnSpc>
                          <a:spcPct val="115000"/>
                        </a:lnSpc>
                        <a:spcAft>
                          <a:spcPts val="0"/>
                        </a:spcAft>
                        <a:buFont typeface="Symbol"/>
                        <a:buChar char=""/>
                        <a:tabLst>
                          <a:tab pos="457200" algn="l"/>
                          <a:tab pos="457200" algn="l"/>
                        </a:tabLst>
                      </a:pPr>
                      <a:r>
                        <a:rPr lang="en-GB" sz="1000" dirty="0">
                          <a:solidFill>
                            <a:srgbClr val="00000A"/>
                          </a:solidFill>
                          <a:latin typeface="Tahoma"/>
                          <a:ea typeface="Times New Roman"/>
                          <a:cs typeface="Times New Roman"/>
                        </a:rPr>
                        <a:t>Governors regularly evaluate their own effectiveness and this informs the evaluation of school leadership.</a:t>
                      </a:r>
                      <a:endParaRPr lang="en-GB" sz="1000" dirty="0">
                        <a:solidFill>
                          <a:srgbClr val="00000A"/>
                        </a:solidFill>
                        <a:latin typeface="Ocean Sans MT Light"/>
                        <a:ea typeface="Times New Roman"/>
                        <a:cs typeface="Times New Roman"/>
                      </a:endParaRPr>
                    </a:p>
                  </a:txBody>
                  <a:tcPr marL="46892" marR="46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6653">
                <a:tc>
                  <a:txBody>
                    <a:bodyPr/>
                    <a:lstStyle/>
                    <a:p>
                      <a:pPr>
                        <a:lnSpc>
                          <a:spcPct val="115000"/>
                        </a:lnSpc>
                        <a:spcAft>
                          <a:spcPts val="0"/>
                        </a:spcAft>
                        <a:tabLst>
                          <a:tab pos="457200" algn="l"/>
                        </a:tabLst>
                      </a:pPr>
                      <a:r>
                        <a:rPr lang="en-GB" sz="1100" b="1" dirty="0">
                          <a:solidFill>
                            <a:srgbClr val="00000A"/>
                          </a:solidFill>
                          <a:latin typeface="Tahoma"/>
                          <a:ea typeface="Times New Roman"/>
                          <a:cs typeface="Times New Roman"/>
                        </a:rPr>
                        <a:t>Sound Governance</a:t>
                      </a:r>
                      <a:endParaRPr lang="en-GB" sz="1100" dirty="0">
                        <a:solidFill>
                          <a:srgbClr val="00000A"/>
                        </a:solidFill>
                        <a:latin typeface="Ocean Sans MT Light"/>
                        <a:ea typeface="Times New Roman"/>
                        <a:cs typeface="Times New Roman"/>
                      </a:endParaRPr>
                    </a:p>
                  </a:txBody>
                  <a:tcPr marL="46892" marR="46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Symbol"/>
                        <a:buChar char=""/>
                        <a:tabLst>
                          <a:tab pos="457200" algn="l"/>
                          <a:tab pos="457200" algn="l"/>
                        </a:tabLst>
                      </a:pPr>
                      <a:r>
                        <a:rPr lang="en-GB" sz="1100" dirty="0">
                          <a:solidFill>
                            <a:srgbClr val="00000A"/>
                          </a:solidFill>
                          <a:latin typeface="Tahoma"/>
                          <a:ea typeface="Times New Roman"/>
                          <a:cs typeface="Times New Roman"/>
                        </a:rPr>
                        <a:t>The Headteacher provides GB with a range of information including external views and performance data to enable the governors to have confidence in the schools evaluation of its performance. </a:t>
                      </a:r>
                      <a:endParaRPr lang="en-GB" sz="1100" dirty="0">
                        <a:solidFill>
                          <a:srgbClr val="00000A"/>
                        </a:solidFill>
                        <a:latin typeface="Ocean Sans MT Light"/>
                        <a:ea typeface="Times New Roman"/>
                        <a:cs typeface="Times New Roman"/>
                      </a:endParaRPr>
                    </a:p>
                    <a:p>
                      <a:pPr marL="342900" lvl="0" indent="-342900">
                        <a:lnSpc>
                          <a:spcPct val="115000"/>
                        </a:lnSpc>
                        <a:spcAft>
                          <a:spcPts val="0"/>
                        </a:spcAft>
                        <a:buFont typeface="Symbol"/>
                        <a:buChar char=""/>
                        <a:tabLst>
                          <a:tab pos="457200" algn="l"/>
                          <a:tab pos="457200" algn="l"/>
                        </a:tabLst>
                      </a:pPr>
                      <a:r>
                        <a:rPr lang="en-GB" sz="1100" dirty="0">
                          <a:solidFill>
                            <a:srgbClr val="00000A"/>
                          </a:solidFill>
                          <a:latin typeface="Tahoma"/>
                          <a:ea typeface="Times New Roman"/>
                          <a:cs typeface="Times New Roman"/>
                        </a:rPr>
                        <a:t>Governors have a balanced and accurate view of the schools main strengths and priorities for improvement. </a:t>
                      </a:r>
                      <a:endParaRPr lang="en-GB" sz="1100" dirty="0">
                        <a:solidFill>
                          <a:srgbClr val="00000A"/>
                        </a:solidFill>
                        <a:latin typeface="Ocean Sans MT Light"/>
                        <a:ea typeface="Times New Roman"/>
                        <a:cs typeface="Times New Roman"/>
                      </a:endParaRPr>
                    </a:p>
                    <a:p>
                      <a:pPr marL="342900" lvl="0" indent="-342900">
                        <a:lnSpc>
                          <a:spcPct val="115000"/>
                        </a:lnSpc>
                        <a:spcAft>
                          <a:spcPts val="0"/>
                        </a:spcAft>
                        <a:buFont typeface="Symbol"/>
                        <a:buChar char=""/>
                        <a:tabLst>
                          <a:tab pos="457200" algn="l"/>
                          <a:tab pos="20955" algn="l"/>
                        </a:tabLst>
                      </a:pPr>
                      <a:r>
                        <a:rPr lang="en-GB" sz="1100" dirty="0">
                          <a:solidFill>
                            <a:srgbClr val="00000A"/>
                          </a:solidFill>
                          <a:latin typeface="Tahoma"/>
                          <a:ea typeface="Times New Roman"/>
                          <a:cs typeface="Times New Roman"/>
                        </a:rPr>
                        <a:t>The GB includes members with appropriate skills and understanding  who have the ability to engage in self evaluation.</a:t>
                      </a:r>
                      <a:endParaRPr lang="en-GB" sz="1100" dirty="0">
                        <a:solidFill>
                          <a:srgbClr val="00000A"/>
                        </a:solidFill>
                        <a:latin typeface="Ocean Sans MT Light"/>
                        <a:ea typeface="Times New Roman"/>
                        <a:cs typeface="Times New Roman"/>
                      </a:endParaRPr>
                    </a:p>
                    <a:p>
                      <a:pPr marL="342900" lvl="0" indent="-342900">
                        <a:lnSpc>
                          <a:spcPct val="115000"/>
                        </a:lnSpc>
                        <a:spcAft>
                          <a:spcPts val="0"/>
                        </a:spcAft>
                        <a:buFont typeface="Symbol"/>
                        <a:buChar char=""/>
                        <a:tabLst>
                          <a:tab pos="457200" algn="l"/>
                          <a:tab pos="457200" algn="l"/>
                        </a:tabLst>
                      </a:pPr>
                      <a:r>
                        <a:rPr lang="en-GB" sz="1100" dirty="0">
                          <a:solidFill>
                            <a:srgbClr val="00000A"/>
                          </a:solidFill>
                          <a:latin typeface="Tahoma"/>
                          <a:ea typeface="Times New Roman"/>
                          <a:cs typeface="Times New Roman"/>
                        </a:rPr>
                        <a:t>Governors’ visits inform their knowledge of the school.</a:t>
                      </a:r>
                      <a:endParaRPr lang="en-GB" sz="1100" dirty="0">
                        <a:solidFill>
                          <a:srgbClr val="00000A"/>
                        </a:solidFill>
                        <a:latin typeface="Ocean Sans MT Light"/>
                        <a:ea typeface="Times New Roman"/>
                        <a:cs typeface="Times New Roman"/>
                      </a:endParaRPr>
                    </a:p>
                    <a:p>
                      <a:pPr marL="342900" lvl="0" indent="-342900">
                        <a:lnSpc>
                          <a:spcPct val="115000"/>
                        </a:lnSpc>
                        <a:spcAft>
                          <a:spcPts val="0"/>
                        </a:spcAft>
                        <a:buFont typeface="Symbol"/>
                        <a:buChar char=""/>
                        <a:tabLst>
                          <a:tab pos="457200" algn="l"/>
                          <a:tab pos="457200" algn="l"/>
                        </a:tabLst>
                      </a:pPr>
                      <a:r>
                        <a:rPr lang="en-GB" sz="1100" dirty="0">
                          <a:solidFill>
                            <a:srgbClr val="00000A"/>
                          </a:solidFill>
                          <a:latin typeface="Tahoma"/>
                          <a:ea typeface="Times New Roman"/>
                          <a:cs typeface="Times New Roman"/>
                        </a:rPr>
                        <a:t>The School Development Plan (SDP) is clearly aligned to school self-evaluation and addresses any improvement priorities that have been identified. </a:t>
                      </a:r>
                      <a:endParaRPr lang="en-GB" sz="1100" dirty="0">
                        <a:solidFill>
                          <a:srgbClr val="00000A"/>
                        </a:solidFill>
                        <a:latin typeface="Ocean Sans MT Light"/>
                        <a:ea typeface="Times New Roman"/>
                        <a:cs typeface="Times New Roman"/>
                      </a:endParaRPr>
                    </a:p>
                    <a:p>
                      <a:pPr marL="342900" lvl="0" indent="-342900">
                        <a:lnSpc>
                          <a:spcPct val="115000"/>
                        </a:lnSpc>
                        <a:spcAft>
                          <a:spcPts val="0"/>
                        </a:spcAft>
                        <a:buFont typeface="Symbol"/>
                        <a:buChar char=""/>
                        <a:tabLst>
                          <a:tab pos="457200" algn="l"/>
                          <a:tab pos="457200" algn="l"/>
                        </a:tabLst>
                      </a:pPr>
                      <a:r>
                        <a:rPr lang="en-GB" sz="1100" dirty="0">
                          <a:solidFill>
                            <a:srgbClr val="00000A"/>
                          </a:solidFill>
                          <a:latin typeface="Tahoma"/>
                          <a:ea typeface="Times New Roman"/>
                          <a:cs typeface="Times New Roman"/>
                        </a:rPr>
                        <a:t>The SDP indicates governor monitoring of progress in achieving key improvement priorities.</a:t>
                      </a:r>
                      <a:endParaRPr lang="en-GB" sz="1100" dirty="0">
                        <a:solidFill>
                          <a:srgbClr val="00000A"/>
                        </a:solidFill>
                        <a:latin typeface="Ocean Sans MT Light"/>
                        <a:ea typeface="Times New Roman"/>
                        <a:cs typeface="Times New Roman"/>
                      </a:endParaRPr>
                    </a:p>
                    <a:p>
                      <a:pPr marL="342900" lvl="0" indent="-342900">
                        <a:lnSpc>
                          <a:spcPct val="115000"/>
                        </a:lnSpc>
                        <a:spcAft>
                          <a:spcPts val="0"/>
                        </a:spcAft>
                        <a:buFont typeface="Symbol"/>
                        <a:buChar char=""/>
                        <a:tabLst>
                          <a:tab pos="457200" algn="l"/>
                          <a:tab pos="457200" algn="l"/>
                        </a:tabLst>
                      </a:pPr>
                      <a:r>
                        <a:rPr lang="en-GB" sz="1100" dirty="0">
                          <a:solidFill>
                            <a:srgbClr val="00000A"/>
                          </a:solidFill>
                          <a:latin typeface="Tahoma"/>
                          <a:ea typeface="Times New Roman"/>
                          <a:cs typeface="Times New Roman"/>
                        </a:rPr>
                        <a:t>Minutes and discussions demonstrate that governors are using their time effectively to engage with school self-evaluation.</a:t>
                      </a:r>
                      <a:endParaRPr lang="en-GB" sz="1100" dirty="0">
                        <a:solidFill>
                          <a:srgbClr val="00000A"/>
                        </a:solidFill>
                        <a:latin typeface="Ocean Sans MT Light"/>
                        <a:ea typeface="Times New Roman"/>
                        <a:cs typeface="Times New Roman"/>
                      </a:endParaRPr>
                    </a:p>
                  </a:txBody>
                  <a:tcPr marL="46892" marR="46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2887">
                <a:tc>
                  <a:txBody>
                    <a:bodyPr/>
                    <a:lstStyle/>
                    <a:p>
                      <a:pPr>
                        <a:lnSpc>
                          <a:spcPct val="115000"/>
                        </a:lnSpc>
                        <a:spcAft>
                          <a:spcPts val="0"/>
                        </a:spcAft>
                        <a:tabLst>
                          <a:tab pos="457200" algn="l"/>
                        </a:tabLst>
                      </a:pPr>
                      <a:r>
                        <a:rPr lang="en-GB" sz="1000" b="1">
                          <a:solidFill>
                            <a:srgbClr val="00000A"/>
                          </a:solidFill>
                          <a:latin typeface="Tahoma"/>
                          <a:ea typeface="Times New Roman"/>
                          <a:cs typeface="Times New Roman"/>
                        </a:rPr>
                        <a:t>Weak Governance</a:t>
                      </a:r>
                      <a:endParaRPr lang="en-GB" sz="1000">
                        <a:solidFill>
                          <a:srgbClr val="00000A"/>
                        </a:solidFill>
                        <a:latin typeface="Ocean Sans MT Light"/>
                        <a:ea typeface="Times New Roman"/>
                        <a:cs typeface="Times New Roman"/>
                      </a:endParaRPr>
                    </a:p>
                  </a:txBody>
                  <a:tcPr marL="46892" marR="46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457200" algn="l"/>
                          <a:tab pos="457200" algn="l"/>
                        </a:tabLst>
                      </a:pPr>
                      <a:r>
                        <a:rPr lang="en-GB" sz="1000" dirty="0">
                          <a:solidFill>
                            <a:srgbClr val="00000A"/>
                          </a:solidFill>
                          <a:latin typeface="Tahoma"/>
                          <a:ea typeface="Times New Roman"/>
                          <a:cs typeface="Times New Roman"/>
                        </a:rPr>
                        <a:t>Governance in this area is weak if all of the characteristics of </a:t>
                      </a:r>
                      <a:r>
                        <a:rPr lang="en-GB" sz="1000" i="1" dirty="0">
                          <a:solidFill>
                            <a:srgbClr val="00000A"/>
                          </a:solidFill>
                          <a:latin typeface="Tahoma"/>
                          <a:ea typeface="Times New Roman"/>
                          <a:cs typeface="Times New Roman"/>
                        </a:rPr>
                        <a:t>sound governance </a:t>
                      </a:r>
                      <a:r>
                        <a:rPr lang="en-GB" sz="1000" dirty="0">
                          <a:solidFill>
                            <a:srgbClr val="00000A"/>
                          </a:solidFill>
                          <a:latin typeface="Tahoma"/>
                          <a:ea typeface="Times New Roman"/>
                          <a:cs typeface="Times New Roman"/>
                        </a:rPr>
                        <a:t>are not evident.</a:t>
                      </a:r>
                      <a:endParaRPr lang="en-GB" sz="1000" dirty="0">
                        <a:solidFill>
                          <a:srgbClr val="00000A"/>
                        </a:solidFill>
                        <a:latin typeface="Ocean Sans MT Light"/>
                        <a:ea typeface="Times New Roman"/>
                        <a:cs typeface="Times New Roman"/>
                      </a:endParaRPr>
                    </a:p>
                  </a:txBody>
                  <a:tcPr marL="46892" marR="46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And finally</a:t>
            </a:r>
            <a:endParaRPr lang="en-GB" dirty="0"/>
          </a:p>
        </p:txBody>
      </p:sp>
      <p:sp>
        <p:nvSpPr>
          <p:cNvPr id="3" name="Content Placeholder 2"/>
          <p:cNvSpPr>
            <a:spLocks noGrp="1"/>
          </p:cNvSpPr>
          <p:nvPr>
            <p:ph idx="1"/>
          </p:nvPr>
        </p:nvSpPr>
        <p:spPr/>
        <p:txBody>
          <a:bodyPr>
            <a:normAutofit fontScale="77500" lnSpcReduction="20000"/>
          </a:bodyPr>
          <a:lstStyle/>
          <a:p>
            <a:pPr>
              <a:buBlip>
                <a:blip r:embed="rId3"/>
              </a:buBlip>
            </a:pPr>
            <a:r>
              <a:rPr lang="en-GB" dirty="0" smtClean="0"/>
              <a:t>If governors ever were “</a:t>
            </a:r>
            <a:r>
              <a:rPr lang="en-GB" i="1" dirty="0" smtClean="0"/>
              <a:t>local </a:t>
            </a:r>
            <a:r>
              <a:rPr lang="en-GB" i="1" dirty="0" smtClean="0"/>
              <a:t>worthies who see being a governor as a badge of </a:t>
            </a:r>
            <a:r>
              <a:rPr lang="en-GB" i="1" dirty="0" smtClean="0"/>
              <a:t>status</a:t>
            </a:r>
            <a:r>
              <a:rPr lang="en-GB" dirty="0" smtClean="0"/>
              <a:t>” they can’t be any longer</a:t>
            </a:r>
          </a:p>
          <a:p>
            <a:pPr>
              <a:buBlip>
                <a:blip r:embed="rId3"/>
              </a:buBlip>
            </a:pPr>
            <a:r>
              <a:rPr lang="en-GB" dirty="0" smtClean="0"/>
              <a:t>Government tending to view the Board as the directors (even in community schools) – and a review of governance currently under way</a:t>
            </a:r>
          </a:p>
          <a:p>
            <a:pPr>
              <a:buBlip>
                <a:blip r:embed="rId3"/>
              </a:buBlip>
            </a:pPr>
            <a:r>
              <a:rPr lang="en-GB" dirty="0" smtClean="0"/>
              <a:t>Ofsted increasingly challenging governors’ effectiveness in holding the school to account</a:t>
            </a:r>
          </a:p>
          <a:p>
            <a:pPr>
              <a:buBlip>
                <a:blip r:embed="rId3"/>
              </a:buBlip>
            </a:pPr>
            <a:r>
              <a:rPr lang="en-GB" dirty="0" smtClean="0"/>
              <a:t>A wide array of support available but less and less of it free</a:t>
            </a:r>
          </a:p>
          <a:p>
            <a:pPr>
              <a:buBlip>
                <a:blip r:embed="rId3"/>
              </a:buBlip>
            </a:pPr>
            <a:r>
              <a:rPr lang="en-GB" dirty="0" smtClean="0"/>
              <a:t>Governance has to be seen as a significant feature of school leadership and funded appropriately for e.g.:</a:t>
            </a:r>
          </a:p>
          <a:p>
            <a:pPr lvl="1">
              <a:buBlip>
                <a:blip r:embed="rId3"/>
              </a:buBlip>
            </a:pPr>
            <a:r>
              <a:rPr lang="en-GB" dirty="0" smtClean="0"/>
              <a:t>Training</a:t>
            </a:r>
          </a:p>
          <a:p>
            <a:pPr lvl="1">
              <a:buBlip>
                <a:blip r:embed="rId3"/>
              </a:buBlip>
            </a:pPr>
            <a:r>
              <a:rPr lang="en-GB" dirty="0" smtClean="0"/>
              <a:t>Specialist advice and consultancy</a:t>
            </a:r>
          </a:p>
          <a:p>
            <a:pPr lvl="1">
              <a:buBlip>
                <a:blip r:embed="rId3"/>
              </a:buBlip>
            </a:pPr>
            <a:r>
              <a:rPr lang="en-GB" dirty="0" smtClean="0"/>
              <a:t>Professional support and administration</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Contact details</a:t>
            </a:r>
            <a:endParaRPr lang="en-GB" dirty="0"/>
          </a:p>
        </p:txBody>
      </p:sp>
      <p:sp>
        <p:nvSpPr>
          <p:cNvPr id="57346" name="Rectangle 2"/>
          <p:cNvSpPr>
            <a:spLocks noChangeArrowheads="1"/>
          </p:cNvSpPr>
          <p:nvPr/>
        </p:nvSpPr>
        <p:spPr bwMode="auto">
          <a:xfrm>
            <a:off x="1403648" y="1196752"/>
            <a:ext cx="4752528" cy="42165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800" b="1" i="0" u="none" strike="noStrike" cap="none" normalizeH="0" baseline="0" dirty="0" smtClean="0">
                <a:ln>
                  <a:noFill/>
                </a:ln>
                <a:solidFill>
                  <a:srgbClr val="993366"/>
                </a:solidFill>
                <a:effectLst/>
                <a:latin typeface="Gill Sans MT" pitchFamily="34" charset="0"/>
                <a:ea typeface="Times New Roman" pitchFamily="18" charset="0"/>
                <a:cs typeface="Times New Roman" pitchFamily="18" charset="0"/>
              </a:rPr>
              <a:t>Paul Crisp</a:t>
            </a:r>
            <a:r>
              <a:rPr kumimoji="0" lang="en-GB"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br>
              <a:rPr kumimoji="0" lang="en-GB"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en-GB" sz="28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Managing Director</a:t>
            </a:r>
            <a:r>
              <a:rPr kumimoji="0" lang="en-GB"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br>
              <a:rPr kumimoji="0" lang="en-GB"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en-GB" sz="2400" b="1" i="0" u="none" strike="noStrike" cap="none" normalizeH="0" baseline="0" dirty="0" smtClean="0">
                <a:ln>
                  <a:noFill/>
                </a:ln>
                <a:solidFill>
                  <a:srgbClr val="000080"/>
                </a:solidFill>
                <a:effectLst/>
                <a:latin typeface="Gill Sans MT" pitchFamily="34" charset="0"/>
                <a:ea typeface="Times New Roman" pitchFamily="18" charset="0"/>
                <a:cs typeface="Times New Roman" pitchFamily="18" charset="0"/>
              </a:rPr>
              <a:t>Centre for the Use of Research &amp; Evidence in Education</a:t>
            </a:r>
            <a:r>
              <a:rPr kumimoji="0" lang="en-GB" sz="2800" b="1" i="0" u="none" strike="noStrike" cap="none" normalizeH="0" baseline="0" dirty="0" smtClean="0">
                <a:ln>
                  <a:noFill/>
                </a:ln>
                <a:solidFill>
                  <a:srgbClr val="000080"/>
                </a:solidFill>
                <a:effectLst/>
                <a:latin typeface="Gill Sans MT" pitchFamily="34" charset="0"/>
                <a:ea typeface="Times New Roman" pitchFamily="18" charset="0"/>
                <a:cs typeface="Times New Roman" pitchFamily="18" charset="0"/>
              </a:rPr>
              <a:t> </a:t>
            </a:r>
            <a:r>
              <a:rPr kumimoji="0" lang="en-GB"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r>
            <a:br>
              <a:rPr kumimoji="0" lang="en-GB"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en-GB"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4 </a:t>
            </a:r>
            <a:r>
              <a:rPr kumimoji="0" lang="en-GB"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Copthall</a:t>
            </a:r>
            <a:r>
              <a:rPr kumimoji="0" lang="en-GB"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House</a:t>
            </a:r>
            <a:r>
              <a:rPr kumimoji="0" lang="en-GB"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br>
              <a:rPr kumimoji="0" lang="en-GB"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en-GB"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Station Square</a:t>
            </a:r>
            <a:r>
              <a:rPr kumimoji="0" lang="en-GB"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br>
              <a:rPr kumimoji="0" lang="en-GB"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en-GB"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Coventry CV1 2FL UK</a:t>
            </a:r>
            <a:r>
              <a:rPr kumimoji="0" lang="en-GB"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br>
              <a:rPr kumimoji="0" lang="en-GB"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en-GB" b="1" i="0" u="none" strike="noStrike" cap="none" normalizeH="0" baseline="0" dirty="0" smtClean="0">
                <a:ln>
                  <a:noFill/>
                </a:ln>
                <a:solidFill>
                  <a:srgbClr val="0000FF"/>
                </a:solidFill>
                <a:effectLst/>
                <a:latin typeface="Arial" pitchFamily="34" charset="0"/>
                <a:ea typeface="Times New Roman" pitchFamily="18" charset="0"/>
                <a:cs typeface="Arial" pitchFamily="34" charset="0"/>
                <a:hlinkClick r:id="rId3"/>
              </a:rPr>
              <a:t>paul.crisp@curee.co.uk</a:t>
            </a:r>
            <a:r>
              <a:rPr kumimoji="0" lang="en-GB"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br>
              <a:rPr kumimoji="0" lang="en-GB"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en-GB" sz="2800" b="0" i="0" u="none" strike="noStrike" cap="none" normalizeH="0" baseline="0" dirty="0" smtClean="0">
                <a:ln>
                  <a:noFill/>
                </a:ln>
                <a:solidFill>
                  <a:srgbClr val="0000FF"/>
                </a:solidFill>
                <a:effectLst/>
                <a:latin typeface="Gill Sans MT" pitchFamily="34" charset="0"/>
                <a:ea typeface="Times New Roman" pitchFamily="18" charset="0"/>
                <a:cs typeface="Times New Roman" pitchFamily="18" charset="0"/>
                <a:hlinkClick r:id="rId4"/>
              </a:rPr>
              <a:t>www.curee.co.uk</a:t>
            </a:r>
            <a:r>
              <a:rPr kumimoji="0" lang="en-GB"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r>
            <a:br>
              <a:rPr kumimoji="0" lang="en-GB"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en-GB"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t>
            </a:r>
            <a:r>
              <a:rPr kumimoji="0" lang="en-GB" sz="1600" b="1" i="0" u="none" strike="noStrike" cap="none" normalizeH="0" baseline="0" dirty="0" smtClean="0">
                <a:ln>
                  <a:noFill/>
                </a:ln>
                <a:solidFill>
                  <a:schemeClr val="tx1"/>
                </a:solidFill>
                <a:effectLst/>
                <a:latin typeface="Calibri"/>
                <a:ea typeface="Times New Roman" pitchFamily="18" charset="0"/>
                <a:cs typeface="Arial" pitchFamily="34" charset="0"/>
              </a:rPr>
              <a:t>   </a:t>
            </a:r>
            <a:r>
              <a:rPr kumimoji="0" lang="en-GB"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+44 (024) 7652 4036</a:t>
            </a:r>
            <a:r>
              <a:rPr kumimoji="0" lang="en-GB" sz="1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br>
              <a:rPr kumimoji="0" lang="en-GB" sz="1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en-GB"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a:t>
            </a:r>
            <a:r>
              <a:rPr kumimoji="0" lang="en-GB" sz="1600" b="1" i="0" u="none" strike="noStrike" cap="none" normalizeH="0" baseline="0" dirty="0" smtClean="0">
                <a:ln>
                  <a:noFill/>
                </a:ln>
                <a:solidFill>
                  <a:schemeClr val="tx1"/>
                </a:solidFill>
                <a:effectLst/>
                <a:latin typeface="Calibri"/>
                <a:ea typeface="Times New Roman" pitchFamily="18" charset="0"/>
                <a:cs typeface="Arial" pitchFamily="34" charset="0"/>
              </a:rPr>
              <a:t>   </a:t>
            </a:r>
            <a:r>
              <a:rPr kumimoji="0" lang="en-GB"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+44 (024)7663 1646</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paul\Pictures\goldenegg.png"/>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7631832" y="-387424"/>
            <a:ext cx="1512168" cy="1512168"/>
          </a:xfrm>
          <a:prstGeom prst="rect">
            <a:avLst/>
          </a:prstGeom>
          <a:noFill/>
        </p:spPr>
      </p:pic>
      <p:sp>
        <p:nvSpPr>
          <p:cNvPr id="6" name="Title 5"/>
          <p:cNvSpPr>
            <a:spLocks noGrp="1"/>
          </p:cNvSpPr>
          <p:nvPr>
            <p:ph type="title"/>
          </p:nvPr>
        </p:nvSpPr>
        <p:spPr>
          <a:xfrm>
            <a:off x="457200" y="274638"/>
            <a:ext cx="8229600" cy="1143000"/>
          </a:xfrm>
        </p:spPr>
        <p:txBody>
          <a:bodyPr/>
          <a:lstStyle/>
          <a:p>
            <a:r>
              <a:rPr lang="en-GB" dirty="0" smtClean="0"/>
              <a:t>What are we here for?</a:t>
            </a:r>
            <a:endParaRPr lang="en-GB" dirty="0"/>
          </a:p>
        </p:txBody>
      </p:sp>
      <p:grpSp>
        <p:nvGrpSpPr>
          <p:cNvPr id="28" name="Group 27"/>
          <p:cNvGrpSpPr/>
          <p:nvPr/>
        </p:nvGrpSpPr>
        <p:grpSpPr>
          <a:xfrm>
            <a:off x="6228184" y="3068960"/>
            <a:ext cx="2052228" cy="1368152"/>
            <a:chOff x="6372200" y="3068960"/>
            <a:chExt cx="2052228" cy="1368152"/>
          </a:xfrm>
        </p:grpSpPr>
        <p:pic>
          <p:nvPicPr>
            <p:cNvPr id="2060" name="Picture 12" descr="http://fr.questmachine.org/encyclopedie/illustrations/illustrations_articles/thumb-les-experts-184.gif1285417723.jpeg"/>
            <p:cNvPicPr>
              <a:picLocks noChangeAspect="1" noChangeArrowheads="1"/>
            </p:cNvPicPr>
            <p:nvPr/>
          </p:nvPicPr>
          <p:blipFill>
            <a:blip r:embed="rId5" cstate="print"/>
            <a:srcRect/>
            <a:stretch>
              <a:fillRect/>
            </a:stretch>
          </p:blipFill>
          <p:spPr bwMode="auto">
            <a:xfrm>
              <a:off x="6372200" y="3068960"/>
              <a:ext cx="2052228" cy="1368152"/>
            </a:xfrm>
            <a:prstGeom prst="rect">
              <a:avLst/>
            </a:prstGeom>
            <a:ln>
              <a:noFill/>
            </a:ln>
            <a:effectLst>
              <a:outerShdw blurRad="292100" dist="139700" dir="2700000" algn="tl" rotWithShape="0">
                <a:srgbClr val="333333">
                  <a:alpha val="65000"/>
                </a:srgbClr>
              </a:outerShdw>
            </a:effectLst>
          </p:spPr>
        </p:pic>
        <p:sp>
          <p:nvSpPr>
            <p:cNvPr id="22" name="TextBox 21"/>
            <p:cNvSpPr txBox="1"/>
            <p:nvPr/>
          </p:nvSpPr>
          <p:spPr>
            <a:xfrm>
              <a:off x="6588224" y="4005064"/>
              <a:ext cx="1728192" cy="369332"/>
            </a:xfrm>
            <a:prstGeom prst="rect">
              <a:avLst/>
            </a:prstGeom>
            <a:noFill/>
          </p:spPr>
          <p:txBody>
            <a:bodyPr wrap="square" rtlCol="0">
              <a:spAutoFit/>
            </a:bodyPr>
            <a:lstStyle/>
            <a:p>
              <a:pPr algn="ctr"/>
              <a:r>
                <a:rPr lang="en-GB" dirty="0" smtClean="0">
                  <a:solidFill>
                    <a:srgbClr val="FFFF00"/>
                  </a:solidFill>
                  <a:effectLst>
                    <a:outerShdw blurRad="38100" dist="38100" dir="2700000" algn="tl">
                      <a:srgbClr val="000000">
                        <a:alpha val="43137"/>
                      </a:srgbClr>
                    </a:outerShdw>
                  </a:effectLst>
                </a:rPr>
                <a:t>Experts?</a:t>
              </a:r>
              <a:endParaRPr lang="en-GB" dirty="0">
                <a:solidFill>
                  <a:srgbClr val="FFFF00"/>
                </a:solidFill>
                <a:effectLst>
                  <a:outerShdw blurRad="38100" dist="38100" dir="2700000" algn="tl">
                    <a:srgbClr val="000000">
                      <a:alpha val="43137"/>
                    </a:srgbClr>
                  </a:outerShdw>
                </a:effectLst>
              </a:endParaRPr>
            </a:p>
          </p:txBody>
        </p:sp>
      </p:grpSp>
      <p:grpSp>
        <p:nvGrpSpPr>
          <p:cNvPr id="27" name="Group 26"/>
          <p:cNvGrpSpPr/>
          <p:nvPr/>
        </p:nvGrpSpPr>
        <p:grpSpPr>
          <a:xfrm>
            <a:off x="5724128" y="4941168"/>
            <a:ext cx="2592288" cy="1440160"/>
            <a:chOff x="4427984" y="4941168"/>
            <a:chExt cx="2592288" cy="1440160"/>
          </a:xfrm>
        </p:grpSpPr>
        <p:pic>
          <p:nvPicPr>
            <p:cNvPr id="2062" name="Picture 14" descr="http://1.bp.blogspot.com/-9m8QmRGnX-E/UNr47a5XrDI/AAAAAAAAA-8/mduxgOrDTRc/s1600/Travel-With-Friends2-600x450.jpg"/>
            <p:cNvPicPr>
              <a:picLocks noChangeAspect="1" noChangeArrowheads="1"/>
            </p:cNvPicPr>
            <p:nvPr/>
          </p:nvPicPr>
          <p:blipFill>
            <a:blip r:embed="rId6" cstate="print"/>
            <a:srcRect/>
            <a:stretch>
              <a:fillRect/>
            </a:stretch>
          </p:blipFill>
          <p:spPr bwMode="auto">
            <a:xfrm>
              <a:off x="4427984" y="4941168"/>
              <a:ext cx="2592288" cy="1440160"/>
            </a:xfrm>
            <a:prstGeom prst="rect">
              <a:avLst/>
            </a:prstGeom>
            <a:ln>
              <a:noFill/>
            </a:ln>
            <a:effectLst>
              <a:outerShdw blurRad="292100" dist="139700" dir="2700000" algn="tl" rotWithShape="0">
                <a:srgbClr val="333333">
                  <a:alpha val="65000"/>
                </a:srgbClr>
              </a:outerShdw>
            </a:effectLst>
          </p:spPr>
        </p:pic>
        <p:sp>
          <p:nvSpPr>
            <p:cNvPr id="26" name="TextBox 25"/>
            <p:cNvSpPr txBox="1"/>
            <p:nvPr/>
          </p:nvSpPr>
          <p:spPr>
            <a:xfrm>
              <a:off x="5220072" y="5085184"/>
              <a:ext cx="1152128" cy="369332"/>
            </a:xfrm>
            <a:prstGeom prst="rect">
              <a:avLst/>
            </a:prstGeom>
            <a:noFill/>
          </p:spPr>
          <p:txBody>
            <a:bodyPr wrap="square" rtlCol="0">
              <a:spAutoFit/>
            </a:bodyPr>
            <a:lstStyle/>
            <a:p>
              <a:r>
                <a:rPr lang="en-GB" dirty="0" smtClean="0">
                  <a:solidFill>
                    <a:srgbClr val="FF0000"/>
                  </a:solidFill>
                  <a:effectLst>
                    <a:outerShdw blurRad="38100" dist="38100" dir="2700000" algn="tl">
                      <a:srgbClr val="000000">
                        <a:alpha val="43137"/>
                      </a:srgbClr>
                    </a:outerShdw>
                  </a:effectLst>
                </a:rPr>
                <a:t>Friends?</a:t>
              </a:r>
              <a:endParaRPr lang="en-GB" dirty="0">
                <a:solidFill>
                  <a:srgbClr val="FF0000"/>
                </a:solidFill>
                <a:effectLst>
                  <a:outerShdw blurRad="38100" dist="38100" dir="2700000" algn="tl">
                    <a:srgbClr val="000000">
                      <a:alpha val="43137"/>
                    </a:srgbClr>
                  </a:outerShdw>
                </a:effectLst>
              </a:endParaRPr>
            </a:p>
          </p:txBody>
        </p:sp>
      </p:grpSp>
      <p:grpSp>
        <p:nvGrpSpPr>
          <p:cNvPr id="25" name="Group 24"/>
          <p:cNvGrpSpPr/>
          <p:nvPr/>
        </p:nvGrpSpPr>
        <p:grpSpPr>
          <a:xfrm>
            <a:off x="611560" y="3861048"/>
            <a:ext cx="1656184" cy="1521459"/>
            <a:chOff x="539552" y="4221089"/>
            <a:chExt cx="1656184" cy="1521459"/>
          </a:xfrm>
        </p:grpSpPr>
        <p:pic>
          <p:nvPicPr>
            <p:cNvPr id="32" name="Picture 2" descr="http://usarmy.vo.llnwd.net/e2/-images/2008/12/05/26674/size0-army.mil-26674-2008-12-05-211229.jpg"/>
            <p:cNvPicPr>
              <a:picLocks noChangeAspect="1" noChangeArrowheads="1"/>
            </p:cNvPicPr>
            <p:nvPr/>
          </p:nvPicPr>
          <p:blipFill>
            <a:blip r:embed="rId7" cstate="print"/>
            <a:srcRect/>
            <a:stretch>
              <a:fillRect/>
            </a:stretch>
          </p:blipFill>
          <p:spPr bwMode="auto">
            <a:xfrm>
              <a:off x="611561" y="4221089"/>
              <a:ext cx="1512168" cy="1518006"/>
            </a:xfrm>
            <a:prstGeom prst="rect">
              <a:avLst/>
            </a:prstGeom>
            <a:ln>
              <a:noFill/>
            </a:ln>
            <a:effectLst>
              <a:outerShdw blurRad="292100" dist="139700" dir="2700000" algn="tl" rotWithShape="0">
                <a:srgbClr val="333333">
                  <a:alpha val="65000"/>
                </a:srgbClr>
              </a:outerShdw>
            </a:effectLst>
          </p:spPr>
        </p:pic>
        <p:sp>
          <p:nvSpPr>
            <p:cNvPr id="33" name="TextBox 32"/>
            <p:cNvSpPr txBox="1"/>
            <p:nvPr/>
          </p:nvSpPr>
          <p:spPr>
            <a:xfrm>
              <a:off x="539552" y="5373216"/>
              <a:ext cx="1656184" cy="369332"/>
            </a:xfrm>
            <a:prstGeom prst="rect">
              <a:avLst/>
            </a:prstGeom>
            <a:noFill/>
          </p:spPr>
          <p:txBody>
            <a:bodyPr wrap="square" rtlCol="0">
              <a:spAutoFit/>
            </a:bodyPr>
            <a:lstStyle/>
            <a:p>
              <a:r>
                <a:rPr lang="en-GB" dirty="0" smtClean="0">
                  <a:solidFill>
                    <a:srgbClr val="FFFF00"/>
                  </a:solidFill>
                  <a:effectLst>
                    <a:outerShdw blurRad="38100" dist="38100" dir="2700000" algn="tl">
                      <a:srgbClr val="000000">
                        <a:alpha val="43137"/>
                      </a:srgbClr>
                    </a:outerShdw>
                  </a:effectLst>
                </a:rPr>
                <a:t>Cheerleaders</a:t>
              </a:r>
              <a:r>
                <a:rPr lang="en-GB" dirty="0" smtClean="0">
                  <a:solidFill>
                    <a:srgbClr val="FF0000"/>
                  </a:solidFill>
                  <a:effectLst>
                    <a:outerShdw blurRad="38100" dist="38100" dir="2700000" algn="tl">
                      <a:srgbClr val="000000">
                        <a:alpha val="43137"/>
                      </a:srgbClr>
                    </a:outerShdw>
                  </a:effectLst>
                </a:rPr>
                <a:t>?</a:t>
              </a:r>
              <a:endParaRPr lang="en-GB" dirty="0">
                <a:solidFill>
                  <a:srgbClr val="FF0000"/>
                </a:solidFill>
                <a:effectLst>
                  <a:outerShdw blurRad="38100" dist="38100" dir="2700000" algn="tl">
                    <a:srgbClr val="000000">
                      <a:alpha val="43137"/>
                    </a:srgbClr>
                  </a:outerShdw>
                </a:effectLst>
              </a:endParaRPr>
            </a:p>
          </p:txBody>
        </p:sp>
      </p:grpSp>
      <p:grpSp>
        <p:nvGrpSpPr>
          <p:cNvPr id="34" name="Group 33"/>
          <p:cNvGrpSpPr/>
          <p:nvPr/>
        </p:nvGrpSpPr>
        <p:grpSpPr>
          <a:xfrm>
            <a:off x="251520" y="1124744"/>
            <a:ext cx="1584176" cy="2086491"/>
            <a:chOff x="467544" y="1124744"/>
            <a:chExt cx="1584176" cy="2086491"/>
          </a:xfrm>
        </p:grpSpPr>
        <p:pic>
          <p:nvPicPr>
            <p:cNvPr id="35" name="Picture 4" descr="http://www.promoworks.com.au/images/town_crier.jpg"/>
            <p:cNvPicPr>
              <a:picLocks noChangeAspect="1" noChangeArrowheads="1"/>
            </p:cNvPicPr>
            <p:nvPr/>
          </p:nvPicPr>
          <p:blipFill>
            <a:blip r:embed="rId8" cstate="print"/>
            <a:srcRect/>
            <a:stretch>
              <a:fillRect/>
            </a:stretch>
          </p:blipFill>
          <p:spPr bwMode="auto">
            <a:xfrm>
              <a:off x="658321" y="1124744"/>
              <a:ext cx="1202623" cy="2042630"/>
            </a:xfrm>
            <a:prstGeom prst="rect">
              <a:avLst/>
            </a:prstGeom>
            <a:ln>
              <a:noFill/>
            </a:ln>
            <a:effectLst>
              <a:outerShdw blurRad="292100" dist="139700" dir="2700000" algn="tl" rotWithShape="0">
                <a:srgbClr val="333333">
                  <a:alpha val="65000"/>
                </a:srgbClr>
              </a:outerShdw>
            </a:effectLst>
          </p:spPr>
        </p:pic>
        <p:sp>
          <p:nvSpPr>
            <p:cNvPr id="36" name="TextBox 35"/>
            <p:cNvSpPr txBox="1"/>
            <p:nvPr/>
          </p:nvSpPr>
          <p:spPr>
            <a:xfrm>
              <a:off x="467544" y="2564904"/>
              <a:ext cx="1584176" cy="646331"/>
            </a:xfrm>
            <a:prstGeom prst="rect">
              <a:avLst/>
            </a:prstGeom>
            <a:noFill/>
          </p:spPr>
          <p:txBody>
            <a:bodyPr wrap="square" rtlCol="0">
              <a:spAutoFit/>
            </a:bodyPr>
            <a:lstStyle/>
            <a:p>
              <a:pPr algn="ctr"/>
              <a:r>
                <a:rPr lang="en-GB" dirty="0" smtClean="0">
                  <a:solidFill>
                    <a:srgbClr val="FF0000"/>
                  </a:solidFill>
                  <a:effectLst>
                    <a:outerShdw blurRad="38100" dist="38100" dir="2700000" algn="tl">
                      <a:srgbClr val="000000">
                        <a:alpha val="43137"/>
                      </a:srgbClr>
                    </a:outerShdw>
                  </a:effectLst>
                </a:rPr>
                <a:t>Local Worthies?</a:t>
              </a:r>
              <a:endParaRPr lang="en-GB" dirty="0">
                <a:solidFill>
                  <a:srgbClr val="FF0000"/>
                </a:solidFill>
                <a:effectLst>
                  <a:outerShdw blurRad="38100" dist="38100" dir="2700000" algn="tl">
                    <a:srgbClr val="000000">
                      <a:alpha val="43137"/>
                    </a:srgbClr>
                  </a:outerShdw>
                </a:effectLst>
              </a:endParaRPr>
            </a:p>
          </p:txBody>
        </p:sp>
      </p:grpSp>
      <p:grpSp>
        <p:nvGrpSpPr>
          <p:cNvPr id="37" name="Group 36"/>
          <p:cNvGrpSpPr/>
          <p:nvPr/>
        </p:nvGrpSpPr>
        <p:grpSpPr>
          <a:xfrm>
            <a:off x="2987824" y="3789040"/>
            <a:ext cx="2232250" cy="1305436"/>
            <a:chOff x="810274" y="4365104"/>
            <a:chExt cx="2768824" cy="1539793"/>
          </a:xfrm>
        </p:grpSpPr>
        <p:pic>
          <p:nvPicPr>
            <p:cNvPr id="38" name="Picture 6" descr="http://voguesecurity.net/sites/default/files/board_of_directors_09_2008.jpg"/>
            <p:cNvPicPr>
              <a:picLocks noChangeAspect="1" noChangeArrowheads="1"/>
            </p:cNvPicPr>
            <p:nvPr/>
          </p:nvPicPr>
          <p:blipFill>
            <a:blip r:embed="rId9" cstate="print"/>
            <a:srcRect/>
            <a:stretch>
              <a:fillRect/>
            </a:stretch>
          </p:blipFill>
          <p:spPr bwMode="auto">
            <a:xfrm>
              <a:off x="899593" y="4365104"/>
              <a:ext cx="2679505" cy="1512168"/>
            </a:xfrm>
            <a:prstGeom prst="rect">
              <a:avLst/>
            </a:prstGeom>
            <a:ln>
              <a:noFill/>
            </a:ln>
            <a:effectLst>
              <a:outerShdw blurRad="292100" dist="139700" dir="2700000" algn="tl" rotWithShape="0">
                <a:srgbClr val="333333">
                  <a:alpha val="65000"/>
                </a:srgbClr>
              </a:outerShdw>
            </a:effectLst>
          </p:spPr>
        </p:pic>
        <p:sp>
          <p:nvSpPr>
            <p:cNvPr id="39" name="TextBox 38"/>
            <p:cNvSpPr txBox="1"/>
            <p:nvPr/>
          </p:nvSpPr>
          <p:spPr>
            <a:xfrm>
              <a:off x="810274" y="5469261"/>
              <a:ext cx="2768822" cy="435636"/>
            </a:xfrm>
            <a:prstGeom prst="rect">
              <a:avLst/>
            </a:prstGeom>
            <a:noFill/>
          </p:spPr>
          <p:txBody>
            <a:bodyPr wrap="square" rtlCol="0">
              <a:spAutoFit/>
            </a:bodyPr>
            <a:lstStyle/>
            <a:p>
              <a:pPr algn="ctr"/>
              <a:r>
                <a:rPr lang="en-GB" dirty="0" smtClean="0">
                  <a:solidFill>
                    <a:srgbClr val="FF0000"/>
                  </a:solidFill>
                  <a:effectLst>
                    <a:outerShdw blurRad="38100" dist="38100" dir="2700000" algn="tl">
                      <a:srgbClr val="000000">
                        <a:alpha val="43137"/>
                      </a:srgbClr>
                    </a:outerShdw>
                  </a:effectLst>
                </a:rPr>
                <a:t>Board of Directors?</a:t>
              </a:r>
              <a:endParaRPr lang="en-GB" dirty="0">
                <a:solidFill>
                  <a:srgbClr val="FF0000"/>
                </a:solidFill>
                <a:effectLst>
                  <a:outerShdw blurRad="38100" dist="38100" dir="2700000" algn="tl">
                    <a:srgbClr val="000000">
                      <a:alpha val="43137"/>
                    </a:srgbClr>
                  </a:outerShdw>
                </a:effectLst>
              </a:endParaRPr>
            </a:p>
          </p:txBody>
        </p:sp>
      </p:grpSp>
      <p:grpSp>
        <p:nvGrpSpPr>
          <p:cNvPr id="40" name="Group 39"/>
          <p:cNvGrpSpPr/>
          <p:nvPr/>
        </p:nvGrpSpPr>
        <p:grpSpPr>
          <a:xfrm>
            <a:off x="2483768" y="1484784"/>
            <a:ext cx="1584176" cy="1602516"/>
            <a:chOff x="2411760" y="1340768"/>
            <a:chExt cx="1584176" cy="1602516"/>
          </a:xfrm>
        </p:grpSpPr>
        <p:pic>
          <p:nvPicPr>
            <p:cNvPr id="41" name="Picture 8" descr="http://www.readingyouth.com/GetImage.aspx?id=fAA0ADQAMQB8AHwAMQB8AHwAcwB0AGEAbgBkAGEAcgBkAHwAfABpAG4AcwBwAGUAYwB0AG8AcgAuAGcAaQBmAHwAfAAxADAAfAA1"/>
            <p:cNvPicPr>
              <a:picLocks noChangeAspect="1" noChangeArrowheads="1"/>
            </p:cNvPicPr>
            <p:nvPr/>
          </p:nvPicPr>
          <p:blipFill>
            <a:blip r:embed="rId10" cstate="print"/>
            <a:srcRect/>
            <a:stretch>
              <a:fillRect/>
            </a:stretch>
          </p:blipFill>
          <p:spPr bwMode="auto">
            <a:xfrm>
              <a:off x="2731796" y="1340768"/>
              <a:ext cx="1121937" cy="1602516"/>
            </a:xfrm>
            <a:prstGeom prst="rect">
              <a:avLst/>
            </a:prstGeom>
            <a:ln>
              <a:noFill/>
            </a:ln>
            <a:effectLst>
              <a:outerShdw blurRad="292100" dist="139700" dir="2700000" algn="tl" rotWithShape="0">
                <a:srgbClr val="333333">
                  <a:alpha val="65000"/>
                </a:srgbClr>
              </a:outerShdw>
            </a:effectLst>
          </p:spPr>
        </p:pic>
        <p:sp>
          <p:nvSpPr>
            <p:cNvPr id="42" name="TextBox 41"/>
            <p:cNvSpPr txBox="1"/>
            <p:nvPr/>
          </p:nvSpPr>
          <p:spPr>
            <a:xfrm>
              <a:off x="2411760" y="2564904"/>
              <a:ext cx="1584176" cy="304421"/>
            </a:xfrm>
            <a:prstGeom prst="rect">
              <a:avLst/>
            </a:prstGeom>
            <a:noFill/>
          </p:spPr>
          <p:txBody>
            <a:bodyPr wrap="square" rtlCol="0">
              <a:spAutoFit/>
            </a:bodyPr>
            <a:lstStyle/>
            <a:p>
              <a:pPr algn="ctr"/>
              <a:r>
                <a:rPr lang="en-GB" dirty="0" smtClean="0">
                  <a:solidFill>
                    <a:srgbClr val="FF0000"/>
                  </a:solidFill>
                  <a:effectLst>
                    <a:outerShdw blurRad="38100" dist="38100" dir="2700000" algn="tl">
                      <a:srgbClr val="000000">
                        <a:alpha val="43137"/>
                      </a:srgbClr>
                    </a:outerShdw>
                  </a:effectLst>
                </a:rPr>
                <a:t>Inspectors?</a:t>
              </a:r>
              <a:endParaRPr lang="en-GB" dirty="0">
                <a:solidFill>
                  <a:srgbClr val="FF0000"/>
                </a:solidFill>
                <a:effectLst>
                  <a:outerShdw blurRad="38100" dist="38100" dir="2700000" algn="tl">
                    <a:srgbClr val="000000">
                      <a:alpha val="43137"/>
                    </a:srgbClr>
                  </a:outerShdw>
                </a:effectLst>
              </a:endParaRPr>
            </a:p>
          </p:txBody>
        </p:sp>
      </p:grpSp>
      <p:grpSp>
        <p:nvGrpSpPr>
          <p:cNvPr id="43" name="Group 42"/>
          <p:cNvGrpSpPr/>
          <p:nvPr/>
        </p:nvGrpSpPr>
        <p:grpSpPr>
          <a:xfrm>
            <a:off x="4788024" y="1556792"/>
            <a:ext cx="2520279" cy="1449452"/>
            <a:chOff x="4499992" y="1268760"/>
            <a:chExt cx="2520279" cy="1449452"/>
          </a:xfrm>
        </p:grpSpPr>
        <p:pic>
          <p:nvPicPr>
            <p:cNvPr id="44" name="Picture 10" descr="http://jameswjbowden.files.wordpress.com/2011/07/nz-house-of-representatives-11.jpg"/>
            <p:cNvPicPr>
              <a:picLocks noChangeAspect="1" noChangeArrowheads="1"/>
            </p:cNvPicPr>
            <p:nvPr/>
          </p:nvPicPr>
          <p:blipFill>
            <a:blip r:embed="rId11" cstate="print"/>
            <a:srcRect/>
            <a:stretch>
              <a:fillRect/>
            </a:stretch>
          </p:blipFill>
          <p:spPr bwMode="auto">
            <a:xfrm>
              <a:off x="4499992" y="1268760"/>
              <a:ext cx="1872208" cy="1306682"/>
            </a:xfrm>
            <a:prstGeom prst="rect">
              <a:avLst/>
            </a:prstGeom>
            <a:ln>
              <a:noFill/>
            </a:ln>
            <a:effectLst>
              <a:outerShdw blurRad="292100" dist="139700" dir="2700000" algn="tl" rotWithShape="0">
                <a:srgbClr val="333333">
                  <a:alpha val="65000"/>
                </a:srgbClr>
              </a:outerShdw>
            </a:effectLst>
          </p:spPr>
        </p:pic>
        <p:sp>
          <p:nvSpPr>
            <p:cNvPr id="45" name="TextBox 44"/>
            <p:cNvSpPr txBox="1"/>
            <p:nvPr/>
          </p:nvSpPr>
          <p:spPr>
            <a:xfrm>
              <a:off x="5004048" y="2348880"/>
              <a:ext cx="2016223" cy="369332"/>
            </a:xfrm>
            <a:prstGeom prst="rect">
              <a:avLst/>
            </a:prstGeom>
            <a:noFill/>
          </p:spPr>
          <p:txBody>
            <a:bodyPr wrap="square" rtlCol="0">
              <a:spAutoFit/>
            </a:bodyPr>
            <a:lstStyle/>
            <a:p>
              <a:pPr algn="ctr"/>
              <a:r>
                <a:rPr lang="en-GB" dirty="0" smtClean="0">
                  <a:solidFill>
                    <a:srgbClr val="FFFF00"/>
                  </a:solidFill>
                  <a:effectLst>
                    <a:outerShdw blurRad="38100" dist="38100" dir="2700000" algn="tl">
                      <a:srgbClr val="000000">
                        <a:alpha val="43137"/>
                      </a:srgbClr>
                    </a:outerShdw>
                  </a:effectLst>
                </a:rPr>
                <a:t>Representatives?</a:t>
              </a:r>
              <a:endParaRPr lang="en-GB" dirty="0">
                <a:solidFill>
                  <a:srgbClr val="FFFF00"/>
                </a:solidFill>
                <a:effectLst>
                  <a:outerShdw blurRad="38100" dist="38100" dir="2700000" algn="tl">
                    <a:srgbClr val="000000">
                      <a:alpha val="43137"/>
                    </a:srgbClr>
                  </a:outerShdw>
                </a:effectLst>
              </a:endParaRPr>
            </a:p>
          </p:txBody>
        </p:sp>
      </p:grpSp>
    </p:spTree>
  </p:cSld>
  <p:clrMapOvr>
    <a:overrideClrMapping bg1="lt1" tx1="dk1" bg2="lt2" tx2="dk2" accent1="accent1" accent2="accent2" accent3="accent3" accent4="accent4" accent5="accent5" accent6="accent6" hlink="hlink" folHlink="folHlink"/>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down)">
                                      <p:cBhvr>
                                        <p:cTn id="7" dur="580">
                                          <p:stCondLst>
                                            <p:cond delay="0"/>
                                          </p:stCondLst>
                                        </p:cTn>
                                        <p:tgtEl>
                                          <p:spTgt spid="25"/>
                                        </p:tgtEl>
                                      </p:cBhvr>
                                    </p:animEffect>
                                    <p:anim calcmode="lin" valueType="num">
                                      <p:cBhvr>
                                        <p:cTn id="8" dur="1822" tmFilter="0,0; 0.14,0.36; 0.43,0.73; 0.71,0.91; 1.0,1.0">
                                          <p:stCondLst>
                                            <p:cond delay="0"/>
                                          </p:stCondLst>
                                        </p:cTn>
                                        <p:tgtEl>
                                          <p:spTgt spid="2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5"/>
                                        </p:tgtEl>
                                        <p:attrNameLst>
                                          <p:attrName>ppt_y</p:attrName>
                                        </p:attrNameLst>
                                      </p:cBhvr>
                                      <p:tavLst>
                                        <p:tav tm="0" fmla="#ppt_y-sin(pi*$)/81">
                                          <p:val>
                                            <p:fltVal val="0"/>
                                          </p:val>
                                        </p:tav>
                                        <p:tav tm="100000">
                                          <p:val>
                                            <p:fltVal val="1"/>
                                          </p:val>
                                        </p:tav>
                                      </p:tavLst>
                                    </p:anim>
                                    <p:animScale>
                                      <p:cBhvr>
                                        <p:cTn id="13" dur="26">
                                          <p:stCondLst>
                                            <p:cond delay="650"/>
                                          </p:stCondLst>
                                        </p:cTn>
                                        <p:tgtEl>
                                          <p:spTgt spid="25"/>
                                        </p:tgtEl>
                                      </p:cBhvr>
                                      <p:to x="100000" y="60000"/>
                                    </p:animScale>
                                    <p:animScale>
                                      <p:cBhvr>
                                        <p:cTn id="14" dur="166" decel="50000">
                                          <p:stCondLst>
                                            <p:cond delay="676"/>
                                          </p:stCondLst>
                                        </p:cTn>
                                        <p:tgtEl>
                                          <p:spTgt spid="25"/>
                                        </p:tgtEl>
                                      </p:cBhvr>
                                      <p:to x="100000" y="100000"/>
                                    </p:animScale>
                                    <p:animScale>
                                      <p:cBhvr>
                                        <p:cTn id="15" dur="26">
                                          <p:stCondLst>
                                            <p:cond delay="1312"/>
                                          </p:stCondLst>
                                        </p:cTn>
                                        <p:tgtEl>
                                          <p:spTgt spid="25"/>
                                        </p:tgtEl>
                                      </p:cBhvr>
                                      <p:to x="100000" y="80000"/>
                                    </p:animScale>
                                    <p:animScale>
                                      <p:cBhvr>
                                        <p:cTn id="16" dur="166" decel="50000">
                                          <p:stCondLst>
                                            <p:cond delay="1338"/>
                                          </p:stCondLst>
                                        </p:cTn>
                                        <p:tgtEl>
                                          <p:spTgt spid="25"/>
                                        </p:tgtEl>
                                      </p:cBhvr>
                                      <p:to x="100000" y="100000"/>
                                    </p:animScale>
                                    <p:animScale>
                                      <p:cBhvr>
                                        <p:cTn id="17" dur="26">
                                          <p:stCondLst>
                                            <p:cond delay="1642"/>
                                          </p:stCondLst>
                                        </p:cTn>
                                        <p:tgtEl>
                                          <p:spTgt spid="25"/>
                                        </p:tgtEl>
                                      </p:cBhvr>
                                      <p:to x="100000" y="90000"/>
                                    </p:animScale>
                                    <p:animScale>
                                      <p:cBhvr>
                                        <p:cTn id="18" dur="166" decel="50000">
                                          <p:stCondLst>
                                            <p:cond delay="1668"/>
                                          </p:stCondLst>
                                        </p:cTn>
                                        <p:tgtEl>
                                          <p:spTgt spid="25"/>
                                        </p:tgtEl>
                                      </p:cBhvr>
                                      <p:to x="100000" y="100000"/>
                                    </p:animScale>
                                    <p:animScale>
                                      <p:cBhvr>
                                        <p:cTn id="19" dur="26">
                                          <p:stCondLst>
                                            <p:cond delay="1808"/>
                                          </p:stCondLst>
                                        </p:cTn>
                                        <p:tgtEl>
                                          <p:spTgt spid="25"/>
                                        </p:tgtEl>
                                      </p:cBhvr>
                                      <p:to x="100000" y="95000"/>
                                    </p:animScale>
                                    <p:animScale>
                                      <p:cBhvr>
                                        <p:cTn id="20" dur="166" decel="50000">
                                          <p:stCondLst>
                                            <p:cond delay="1834"/>
                                          </p:stCondLst>
                                        </p:cTn>
                                        <p:tgtEl>
                                          <p:spTgt spid="25"/>
                                        </p:tgtEl>
                                      </p:cBhvr>
                                      <p:to x="100000" y="100000"/>
                                    </p:animScale>
                                  </p:childTnLst>
                                </p:cTn>
                              </p:par>
                            </p:childTnLst>
                          </p:cTn>
                        </p:par>
                        <p:par>
                          <p:cTn id="21" fill="hold">
                            <p:stCondLst>
                              <p:cond delay="2000"/>
                            </p:stCondLst>
                            <p:childTnLst>
                              <p:par>
                                <p:cTn id="22" presetID="26" presetClass="entr" presetSubtype="0" fill="hold" nodeType="afterEffect">
                                  <p:stCondLst>
                                    <p:cond delay="0"/>
                                  </p:stCondLst>
                                  <p:childTnLst>
                                    <p:set>
                                      <p:cBhvr>
                                        <p:cTn id="23" dur="1" fill="hold">
                                          <p:stCondLst>
                                            <p:cond delay="0"/>
                                          </p:stCondLst>
                                        </p:cTn>
                                        <p:tgtEl>
                                          <p:spTgt spid="34"/>
                                        </p:tgtEl>
                                        <p:attrNameLst>
                                          <p:attrName>style.visibility</p:attrName>
                                        </p:attrNameLst>
                                      </p:cBhvr>
                                      <p:to>
                                        <p:strVal val="visible"/>
                                      </p:to>
                                    </p:set>
                                    <p:animEffect transition="in" filter="wipe(down)">
                                      <p:cBhvr>
                                        <p:cTn id="24" dur="580">
                                          <p:stCondLst>
                                            <p:cond delay="0"/>
                                          </p:stCondLst>
                                        </p:cTn>
                                        <p:tgtEl>
                                          <p:spTgt spid="34"/>
                                        </p:tgtEl>
                                      </p:cBhvr>
                                    </p:animEffect>
                                    <p:anim calcmode="lin" valueType="num">
                                      <p:cBhvr>
                                        <p:cTn id="25" dur="1822" tmFilter="0,0; 0.14,0.36; 0.43,0.73; 0.71,0.91; 1.0,1.0">
                                          <p:stCondLst>
                                            <p:cond delay="0"/>
                                          </p:stCondLst>
                                        </p:cTn>
                                        <p:tgtEl>
                                          <p:spTgt spid="34"/>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34"/>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34"/>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34"/>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34"/>
                                        </p:tgtEl>
                                        <p:attrNameLst>
                                          <p:attrName>ppt_y</p:attrName>
                                        </p:attrNameLst>
                                      </p:cBhvr>
                                      <p:tavLst>
                                        <p:tav tm="0" fmla="#ppt_y-sin(pi*$)/81">
                                          <p:val>
                                            <p:fltVal val="0"/>
                                          </p:val>
                                        </p:tav>
                                        <p:tav tm="100000">
                                          <p:val>
                                            <p:fltVal val="1"/>
                                          </p:val>
                                        </p:tav>
                                      </p:tavLst>
                                    </p:anim>
                                    <p:animScale>
                                      <p:cBhvr>
                                        <p:cTn id="30" dur="26">
                                          <p:stCondLst>
                                            <p:cond delay="650"/>
                                          </p:stCondLst>
                                        </p:cTn>
                                        <p:tgtEl>
                                          <p:spTgt spid="34"/>
                                        </p:tgtEl>
                                      </p:cBhvr>
                                      <p:to x="100000" y="60000"/>
                                    </p:animScale>
                                    <p:animScale>
                                      <p:cBhvr>
                                        <p:cTn id="31" dur="166" decel="50000">
                                          <p:stCondLst>
                                            <p:cond delay="676"/>
                                          </p:stCondLst>
                                        </p:cTn>
                                        <p:tgtEl>
                                          <p:spTgt spid="34"/>
                                        </p:tgtEl>
                                      </p:cBhvr>
                                      <p:to x="100000" y="100000"/>
                                    </p:animScale>
                                    <p:animScale>
                                      <p:cBhvr>
                                        <p:cTn id="32" dur="26">
                                          <p:stCondLst>
                                            <p:cond delay="1312"/>
                                          </p:stCondLst>
                                        </p:cTn>
                                        <p:tgtEl>
                                          <p:spTgt spid="34"/>
                                        </p:tgtEl>
                                      </p:cBhvr>
                                      <p:to x="100000" y="80000"/>
                                    </p:animScale>
                                    <p:animScale>
                                      <p:cBhvr>
                                        <p:cTn id="33" dur="166" decel="50000">
                                          <p:stCondLst>
                                            <p:cond delay="1338"/>
                                          </p:stCondLst>
                                        </p:cTn>
                                        <p:tgtEl>
                                          <p:spTgt spid="34"/>
                                        </p:tgtEl>
                                      </p:cBhvr>
                                      <p:to x="100000" y="100000"/>
                                    </p:animScale>
                                    <p:animScale>
                                      <p:cBhvr>
                                        <p:cTn id="34" dur="26">
                                          <p:stCondLst>
                                            <p:cond delay="1642"/>
                                          </p:stCondLst>
                                        </p:cTn>
                                        <p:tgtEl>
                                          <p:spTgt spid="34"/>
                                        </p:tgtEl>
                                      </p:cBhvr>
                                      <p:to x="100000" y="90000"/>
                                    </p:animScale>
                                    <p:animScale>
                                      <p:cBhvr>
                                        <p:cTn id="35" dur="166" decel="50000">
                                          <p:stCondLst>
                                            <p:cond delay="1668"/>
                                          </p:stCondLst>
                                        </p:cTn>
                                        <p:tgtEl>
                                          <p:spTgt spid="34"/>
                                        </p:tgtEl>
                                      </p:cBhvr>
                                      <p:to x="100000" y="100000"/>
                                    </p:animScale>
                                    <p:animScale>
                                      <p:cBhvr>
                                        <p:cTn id="36" dur="26">
                                          <p:stCondLst>
                                            <p:cond delay="1808"/>
                                          </p:stCondLst>
                                        </p:cTn>
                                        <p:tgtEl>
                                          <p:spTgt spid="34"/>
                                        </p:tgtEl>
                                      </p:cBhvr>
                                      <p:to x="100000" y="95000"/>
                                    </p:animScale>
                                    <p:animScale>
                                      <p:cBhvr>
                                        <p:cTn id="37" dur="166" decel="50000">
                                          <p:stCondLst>
                                            <p:cond delay="1834"/>
                                          </p:stCondLst>
                                        </p:cTn>
                                        <p:tgtEl>
                                          <p:spTgt spid="34"/>
                                        </p:tgtEl>
                                      </p:cBhvr>
                                      <p:to x="100000" y="100000"/>
                                    </p:animScale>
                                  </p:childTnLst>
                                </p:cTn>
                              </p:par>
                            </p:childTnLst>
                          </p:cTn>
                        </p:par>
                        <p:par>
                          <p:cTn id="38" fill="hold">
                            <p:stCondLst>
                              <p:cond delay="4000"/>
                            </p:stCondLst>
                            <p:childTnLst>
                              <p:par>
                                <p:cTn id="39" presetID="26" presetClass="entr" presetSubtype="0" fill="hold" nodeType="afterEffect">
                                  <p:stCondLst>
                                    <p:cond delay="0"/>
                                  </p:stCondLst>
                                  <p:childTnLst>
                                    <p:set>
                                      <p:cBhvr>
                                        <p:cTn id="40" dur="1" fill="hold">
                                          <p:stCondLst>
                                            <p:cond delay="0"/>
                                          </p:stCondLst>
                                        </p:cTn>
                                        <p:tgtEl>
                                          <p:spTgt spid="37"/>
                                        </p:tgtEl>
                                        <p:attrNameLst>
                                          <p:attrName>style.visibility</p:attrName>
                                        </p:attrNameLst>
                                      </p:cBhvr>
                                      <p:to>
                                        <p:strVal val="visible"/>
                                      </p:to>
                                    </p:set>
                                    <p:animEffect transition="in" filter="wipe(down)">
                                      <p:cBhvr>
                                        <p:cTn id="41" dur="580">
                                          <p:stCondLst>
                                            <p:cond delay="0"/>
                                          </p:stCondLst>
                                        </p:cTn>
                                        <p:tgtEl>
                                          <p:spTgt spid="37"/>
                                        </p:tgtEl>
                                      </p:cBhvr>
                                    </p:animEffect>
                                    <p:anim calcmode="lin" valueType="num">
                                      <p:cBhvr>
                                        <p:cTn id="42" dur="1822" tmFilter="0,0; 0.14,0.36; 0.43,0.73; 0.71,0.91; 1.0,1.0">
                                          <p:stCondLst>
                                            <p:cond delay="0"/>
                                          </p:stCondLst>
                                        </p:cTn>
                                        <p:tgtEl>
                                          <p:spTgt spid="37"/>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37"/>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37"/>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37"/>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37"/>
                                        </p:tgtEl>
                                        <p:attrNameLst>
                                          <p:attrName>ppt_y</p:attrName>
                                        </p:attrNameLst>
                                      </p:cBhvr>
                                      <p:tavLst>
                                        <p:tav tm="0" fmla="#ppt_y-sin(pi*$)/81">
                                          <p:val>
                                            <p:fltVal val="0"/>
                                          </p:val>
                                        </p:tav>
                                        <p:tav tm="100000">
                                          <p:val>
                                            <p:fltVal val="1"/>
                                          </p:val>
                                        </p:tav>
                                      </p:tavLst>
                                    </p:anim>
                                    <p:animScale>
                                      <p:cBhvr>
                                        <p:cTn id="47" dur="26">
                                          <p:stCondLst>
                                            <p:cond delay="650"/>
                                          </p:stCondLst>
                                        </p:cTn>
                                        <p:tgtEl>
                                          <p:spTgt spid="37"/>
                                        </p:tgtEl>
                                      </p:cBhvr>
                                      <p:to x="100000" y="60000"/>
                                    </p:animScale>
                                    <p:animScale>
                                      <p:cBhvr>
                                        <p:cTn id="48" dur="166" decel="50000">
                                          <p:stCondLst>
                                            <p:cond delay="676"/>
                                          </p:stCondLst>
                                        </p:cTn>
                                        <p:tgtEl>
                                          <p:spTgt spid="37"/>
                                        </p:tgtEl>
                                      </p:cBhvr>
                                      <p:to x="100000" y="100000"/>
                                    </p:animScale>
                                    <p:animScale>
                                      <p:cBhvr>
                                        <p:cTn id="49" dur="26">
                                          <p:stCondLst>
                                            <p:cond delay="1312"/>
                                          </p:stCondLst>
                                        </p:cTn>
                                        <p:tgtEl>
                                          <p:spTgt spid="37"/>
                                        </p:tgtEl>
                                      </p:cBhvr>
                                      <p:to x="100000" y="80000"/>
                                    </p:animScale>
                                    <p:animScale>
                                      <p:cBhvr>
                                        <p:cTn id="50" dur="166" decel="50000">
                                          <p:stCondLst>
                                            <p:cond delay="1338"/>
                                          </p:stCondLst>
                                        </p:cTn>
                                        <p:tgtEl>
                                          <p:spTgt spid="37"/>
                                        </p:tgtEl>
                                      </p:cBhvr>
                                      <p:to x="100000" y="100000"/>
                                    </p:animScale>
                                    <p:animScale>
                                      <p:cBhvr>
                                        <p:cTn id="51" dur="26">
                                          <p:stCondLst>
                                            <p:cond delay="1642"/>
                                          </p:stCondLst>
                                        </p:cTn>
                                        <p:tgtEl>
                                          <p:spTgt spid="37"/>
                                        </p:tgtEl>
                                      </p:cBhvr>
                                      <p:to x="100000" y="90000"/>
                                    </p:animScale>
                                    <p:animScale>
                                      <p:cBhvr>
                                        <p:cTn id="52" dur="166" decel="50000">
                                          <p:stCondLst>
                                            <p:cond delay="1668"/>
                                          </p:stCondLst>
                                        </p:cTn>
                                        <p:tgtEl>
                                          <p:spTgt spid="37"/>
                                        </p:tgtEl>
                                      </p:cBhvr>
                                      <p:to x="100000" y="100000"/>
                                    </p:animScale>
                                    <p:animScale>
                                      <p:cBhvr>
                                        <p:cTn id="53" dur="26">
                                          <p:stCondLst>
                                            <p:cond delay="1808"/>
                                          </p:stCondLst>
                                        </p:cTn>
                                        <p:tgtEl>
                                          <p:spTgt spid="37"/>
                                        </p:tgtEl>
                                      </p:cBhvr>
                                      <p:to x="100000" y="95000"/>
                                    </p:animScale>
                                    <p:animScale>
                                      <p:cBhvr>
                                        <p:cTn id="54" dur="166" decel="50000">
                                          <p:stCondLst>
                                            <p:cond delay="1834"/>
                                          </p:stCondLst>
                                        </p:cTn>
                                        <p:tgtEl>
                                          <p:spTgt spid="37"/>
                                        </p:tgtEl>
                                      </p:cBhvr>
                                      <p:to x="100000" y="100000"/>
                                    </p:animScale>
                                  </p:childTnLst>
                                </p:cTn>
                              </p:par>
                            </p:childTnLst>
                          </p:cTn>
                        </p:par>
                        <p:par>
                          <p:cTn id="55" fill="hold">
                            <p:stCondLst>
                              <p:cond delay="6000"/>
                            </p:stCondLst>
                            <p:childTnLst>
                              <p:par>
                                <p:cTn id="56" presetID="26" presetClass="entr" presetSubtype="0" fill="hold" nodeType="afterEffect">
                                  <p:stCondLst>
                                    <p:cond delay="0"/>
                                  </p:stCondLst>
                                  <p:childTnLst>
                                    <p:set>
                                      <p:cBhvr>
                                        <p:cTn id="57" dur="1" fill="hold">
                                          <p:stCondLst>
                                            <p:cond delay="0"/>
                                          </p:stCondLst>
                                        </p:cTn>
                                        <p:tgtEl>
                                          <p:spTgt spid="40"/>
                                        </p:tgtEl>
                                        <p:attrNameLst>
                                          <p:attrName>style.visibility</p:attrName>
                                        </p:attrNameLst>
                                      </p:cBhvr>
                                      <p:to>
                                        <p:strVal val="visible"/>
                                      </p:to>
                                    </p:set>
                                    <p:animEffect transition="in" filter="wipe(down)">
                                      <p:cBhvr>
                                        <p:cTn id="58" dur="580">
                                          <p:stCondLst>
                                            <p:cond delay="0"/>
                                          </p:stCondLst>
                                        </p:cTn>
                                        <p:tgtEl>
                                          <p:spTgt spid="40"/>
                                        </p:tgtEl>
                                      </p:cBhvr>
                                    </p:animEffect>
                                    <p:anim calcmode="lin" valueType="num">
                                      <p:cBhvr>
                                        <p:cTn id="59" dur="1822" tmFilter="0,0; 0.14,0.36; 0.43,0.73; 0.71,0.91; 1.0,1.0">
                                          <p:stCondLst>
                                            <p:cond delay="0"/>
                                          </p:stCondLst>
                                        </p:cTn>
                                        <p:tgtEl>
                                          <p:spTgt spid="40"/>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40"/>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40"/>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40"/>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40"/>
                                        </p:tgtEl>
                                        <p:attrNameLst>
                                          <p:attrName>ppt_y</p:attrName>
                                        </p:attrNameLst>
                                      </p:cBhvr>
                                      <p:tavLst>
                                        <p:tav tm="0" fmla="#ppt_y-sin(pi*$)/81">
                                          <p:val>
                                            <p:fltVal val="0"/>
                                          </p:val>
                                        </p:tav>
                                        <p:tav tm="100000">
                                          <p:val>
                                            <p:fltVal val="1"/>
                                          </p:val>
                                        </p:tav>
                                      </p:tavLst>
                                    </p:anim>
                                    <p:animScale>
                                      <p:cBhvr>
                                        <p:cTn id="64" dur="26">
                                          <p:stCondLst>
                                            <p:cond delay="650"/>
                                          </p:stCondLst>
                                        </p:cTn>
                                        <p:tgtEl>
                                          <p:spTgt spid="40"/>
                                        </p:tgtEl>
                                      </p:cBhvr>
                                      <p:to x="100000" y="60000"/>
                                    </p:animScale>
                                    <p:animScale>
                                      <p:cBhvr>
                                        <p:cTn id="65" dur="166" decel="50000">
                                          <p:stCondLst>
                                            <p:cond delay="676"/>
                                          </p:stCondLst>
                                        </p:cTn>
                                        <p:tgtEl>
                                          <p:spTgt spid="40"/>
                                        </p:tgtEl>
                                      </p:cBhvr>
                                      <p:to x="100000" y="100000"/>
                                    </p:animScale>
                                    <p:animScale>
                                      <p:cBhvr>
                                        <p:cTn id="66" dur="26">
                                          <p:stCondLst>
                                            <p:cond delay="1312"/>
                                          </p:stCondLst>
                                        </p:cTn>
                                        <p:tgtEl>
                                          <p:spTgt spid="40"/>
                                        </p:tgtEl>
                                      </p:cBhvr>
                                      <p:to x="100000" y="80000"/>
                                    </p:animScale>
                                    <p:animScale>
                                      <p:cBhvr>
                                        <p:cTn id="67" dur="166" decel="50000">
                                          <p:stCondLst>
                                            <p:cond delay="1338"/>
                                          </p:stCondLst>
                                        </p:cTn>
                                        <p:tgtEl>
                                          <p:spTgt spid="40"/>
                                        </p:tgtEl>
                                      </p:cBhvr>
                                      <p:to x="100000" y="100000"/>
                                    </p:animScale>
                                    <p:animScale>
                                      <p:cBhvr>
                                        <p:cTn id="68" dur="26">
                                          <p:stCondLst>
                                            <p:cond delay="1642"/>
                                          </p:stCondLst>
                                        </p:cTn>
                                        <p:tgtEl>
                                          <p:spTgt spid="40"/>
                                        </p:tgtEl>
                                      </p:cBhvr>
                                      <p:to x="100000" y="90000"/>
                                    </p:animScale>
                                    <p:animScale>
                                      <p:cBhvr>
                                        <p:cTn id="69" dur="166" decel="50000">
                                          <p:stCondLst>
                                            <p:cond delay="1668"/>
                                          </p:stCondLst>
                                        </p:cTn>
                                        <p:tgtEl>
                                          <p:spTgt spid="40"/>
                                        </p:tgtEl>
                                      </p:cBhvr>
                                      <p:to x="100000" y="100000"/>
                                    </p:animScale>
                                    <p:animScale>
                                      <p:cBhvr>
                                        <p:cTn id="70" dur="26">
                                          <p:stCondLst>
                                            <p:cond delay="1808"/>
                                          </p:stCondLst>
                                        </p:cTn>
                                        <p:tgtEl>
                                          <p:spTgt spid="40"/>
                                        </p:tgtEl>
                                      </p:cBhvr>
                                      <p:to x="100000" y="95000"/>
                                    </p:animScale>
                                    <p:animScale>
                                      <p:cBhvr>
                                        <p:cTn id="71" dur="166" decel="50000">
                                          <p:stCondLst>
                                            <p:cond delay="1834"/>
                                          </p:stCondLst>
                                        </p:cTn>
                                        <p:tgtEl>
                                          <p:spTgt spid="40"/>
                                        </p:tgtEl>
                                      </p:cBhvr>
                                      <p:to x="100000" y="100000"/>
                                    </p:animScale>
                                  </p:childTnLst>
                                </p:cTn>
                              </p:par>
                            </p:childTnLst>
                          </p:cTn>
                        </p:par>
                        <p:par>
                          <p:cTn id="72" fill="hold">
                            <p:stCondLst>
                              <p:cond delay="8000"/>
                            </p:stCondLst>
                            <p:childTnLst>
                              <p:par>
                                <p:cTn id="73" presetID="26" presetClass="entr" presetSubtype="0" fill="hold" nodeType="afterEffect">
                                  <p:stCondLst>
                                    <p:cond delay="0"/>
                                  </p:stCondLst>
                                  <p:childTnLst>
                                    <p:set>
                                      <p:cBhvr>
                                        <p:cTn id="74" dur="1" fill="hold">
                                          <p:stCondLst>
                                            <p:cond delay="0"/>
                                          </p:stCondLst>
                                        </p:cTn>
                                        <p:tgtEl>
                                          <p:spTgt spid="43"/>
                                        </p:tgtEl>
                                        <p:attrNameLst>
                                          <p:attrName>style.visibility</p:attrName>
                                        </p:attrNameLst>
                                      </p:cBhvr>
                                      <p:to>
                                        <p:strVal val="visible"/>
                                      </p:to>
                                    </p:set>
                                    <p:animEffect transition="in" filter="wipe(down)">
                                      <p:cBhvr>
                                        <p:cTn id="75" dur="580">
                                          <p:stCondLst>
                                            <p:cond delay="0"/>
                                          </p:stCondLst>
                                        </p:cTn>
                                        <p:tgtEl>
                                          <p:spTgt spid="43"/>
                                        </p:tgtEl>
                                      </p:cBhvr>
                                    </p:animEffect>
                                    <p:anim calcmode="lin" valueType="num">
                                      <p:cBhvr>
                                        <p:cTn id="76" dur="1822" tmFilter="0,0; 0.14,0.36; 0.43,0.73; 0.71,0.91; 1.0,1.0">
                                          <p:stCondLst>
                                            <p:cond delay="0"/>
                                          </p:stCondLst>
                                        </p:cTn>
                                        <p:tgtEl>
                                          <p:spTgt spid="43"/>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43"/>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43"/>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43"/>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43"/>
                                        </p:tgtEl>
                                        <p:attrNameLst>
                                          <p:attrName>ppt_y</p:attrName>
                                        </p:attrNameLst>
                                      </p:cBhvr>
                                      <p:tavLst>
                                        <p:tav tm="0" fmla="#ppt_y-sin(pi*$)/81">
                                          <p:val>
                                            <p:fltVal val="0"/>
                                          </p:val>
                                        </p:tav>
                                        <p:tav tm="100000">
                                          <p:val>
                                            <p:fltVal val="1"/>
                                          </p:val>
                                        </p:tav>
                                      </p:tavLst>
                                    </p:anim>
                                    <p:animScale>
                                      <p:cBhvr>
                                        <p:cTn id="81" dur="26">
                                          <p:stCondLst>
                                            <p:cond delay="650"/>
                                          </p:stCondLst>
                                        </p:cTn>
                                        <p:tgtEl>
                                          <p:spTgt spid="43"/>
                                        </p:tgtEl>
                                      </p:cBhvr>
                                      <p:to x="100000" y="60000"/>
                                    </p:animScale>
                                    <p:animScale>
                                      <p:cBhvr>
                                        <p:cTn id="82" dur="166" decel="50000">
                                          <p:stCondLst>
                                            <p:cond delay="676"/>
                                          </p:stCondLst>
                                        </p:cTn>
                                        <p:tgtEl>
                                          <p:spTgt spid="43"/>
                                        </p:tgtEl>
                                      </p:cBhvr>
                                      <p:to x="100000" y="100000"/>
                                    </p:animScale>
                                    <p:animScale>
                                      <p:cBhvr>
                                        <p:cTn id="83" dur="26">
                                          <p:stCondLst>
                                            <p:cond delay="1312"/>
                                          </p:stCondLst>
                                        </p:cTn>
                                        <p:tgtEl>
                                          <p:spTgt spid="43"/>
                                        </p:tgtEl>
                                      </p:cBhvr>
                                      <p:to x="100000" y="80000"/>
                                    </p:animScale>
                                    <p:animScale>
                                      <p:cBhvr>
                                        <p:cTn id="84" dur="166" decel="50000">
                                          <p:stCondLst>
                                            <p:cond delay="1338"/>
                                          </p:stCondLst>
                                        </p:cTn>
                                        <p:tgtEl>
                                          <p:spTgt spid="43"/>
                                        </p:tgtEl>
                                      </p:cBhvr>
                                      <p:to x="100000" y="100000"/>
                                    </p:animScale>
                                    <p:animScale>
                                      <p:cBhvr>
                                        <p:cTn id="85" dur="26">
                                          <p:stCondLst>
                                            <p:cond delay="1642"/>
                                          </p:stCondLst>
                                        </p:cTn>
                                        <p:tgtEl>
                                          <p:spTgt spid="43"/>
                                        </p:tgtEl>
                                      </p:cBhvr>
                                      <p:to x="100000" y="90000"/>
                                    </p:animScale>
                                    <p:animScale>
                                      <p:cBhvr>
                                        <p:cTn id="86" dur="166" decel="50000">
                                          <p:stCondLst>
                                            <p:cond delay="1668"/>
                                          </p:stCondLst>
                                        </p:cTn>
                                        <p:tgtEl>
                                          <p:spTgt spid="43"/>
                                        </p:tgtEl>
                                      </p:cBhvr>
                                      <p:to x="100000" y="100000"/>
                                    </p:animScale>
                                    <p:animScale>
                                      <p:cBhvr>
                                        <p:cTn id="87" dur="26">
                                          <p:stCondLst>
                                            <p:cond delay="1808"/>
                                          </p:stCondLst>
                                        </p:cTn>
                                        <p:tgtEl>
                                          <p:spTgt spid="43"/>
                                        </p:tgtEl>
                                      </p:cBhvr>
                                      <p:to x="100000" y="95000"/>
                                    </p:animScale>
                                    <p:animScale>
                                      <p:cBhvr>
                                        <p:cTn id="88" dur="166" decel="50000">
                                          <p:stCondLst>
                                            <p:cond delay="1834"/>
                                          </p:stCondLst>
                                        </p:cTn>
                                        <p:tgtEl>
                                          <p:spTgt spid="43"/>
                                        </p:tgtEl>
                                      </p:cBhvr>
                                      <p:to x="100000" y="100000"/>
                                    </p:animScale>
                                  </p:childTnLst>
                                </p:cTn>
                              </p:par>
                            </p:childTnLst>
                          </p:cTn>
                        </p:par>
                        <p:par>
                          <p:cTn id="89" fill="hold">
                            <p:stCondLst>
                              <p:cond delay="10000"/>
                            </p:stCondLst>
                            <p:childTnLst>
                              <p:par>
                                <p:cTn id="90" presetID="26" presetClass="entr" presetSubtype="0" fill="hold" nodeType="afterEffect">
                                  <p:stCondLst>
                                    <p:cond delay="0"/>
                                  </p:stCondLst>
                                  <p:childTnLst>
                                    <p:set>
                                      <p:cBhvr>
                                        <p:cTn id="91" dur="1" fill="hold">
                                          <p:stCondLst>
                                            <p:cond delay="0"/>
                                          </p:stCondLst>
                                        </p:cTn>
                                        <p:tgtEl>
                                          <p:spTgt spid="27"/>
                                        </p:tgtEl>
                                        <p:attrNameLst>
                                          <p:attrName>style.visibility</p:attrName>
                                        </p:attrNameLst>
                                      </p:cBhvr>
                                      <p:to>
                                        <p:strVal val="visible"/>
                                      </p:to>
                                    </p:set>
                                    <p:animEffect transition="in" filter="wipe(down)">
                                      <p:cBhvr>
                                        <p:cTn id="92" dur="580">
                                          <p:stCondLst>
                                            <p:cond delay="0"/>
                                          </p:stCondLst>
                                        </p:cTn>
                                        <p:tgtEl>
                                          <p:spTgt spid="27"/>
                                        </p:tgtEl>
                                      </p:cBhvr>
                                    </p:animEffect>
                                    <p:anim calcmode="lin" valueType="num">
                                      <p:cBhvr>
                                        <p:cTn id="93" dur="1822" tmFilter="0,0; 0.14,0.36; 0.43,0.73; 0.71,0.91; 1.0,1.0">
                                          <p:stCondLst>
                                            <p:cond delay="0"/>
                                          </p:stCondLst>
                                        </p:cTn>
                                        <p:tgtEl>
                                          <p:spTgt spid="27"/>
                                        </p:tgtEl>
                                        <p:attrNameLst>
                                          <p:attrName>ppt_x</p:attrName>
                                        </p:attrNameLst>
                                      </p:cBhvr>
                                      <p:tavLst>
                                        <p:tav tm="0">
                                          <p:val>
                                            <p:strVal val="#ppt_x-0.25"/>
                                          </p:val>
                                        </p:tav>
                                        <p:tav tm="100000">
                                          <p:val>
                                            <p:strVal val="#ppt_x"/>
                                          </p:val>
                                        </p:tav>
                                      </p:tavLst>
                                    </p:anim>
                                    <p:anim calcmode="lin" valueType="num">
                                      <p:cBhvr>
                                        <p:cTn id="94" dur="664" tmFilter="0.0,0.0; 0.25,0.07; 0.50,0.2; 0.75,0.467; 1.0,1.0">
                                          <p:stCondLst>
                                            <p:cond delay="0"/>
                                          </p:stCondLst>
                                        </p:cTn>
                                        <p:tgtEl>
                                          <p:spTgt spid="27"/>
                                        </p:tgtEl>
                                        <p:attrNameLst>
                                          <p:attrName>ppt_y</p:attrName>
                                        </p:attrNameLst>
                                      </p:cBhvr>
                                      <p:tavLst>
                                        <p:tav tm="0" fmla="#ppt_y-sin(pi*$)/3">
                                          <p:val>
                                            <p:fltVal val="0.5"/>
                                          </p:val>
                                        </p:tav>
                                        <p:tav tm="100000">
                                          <p:val>
                                            <p:fltVal val="1"/>
                                          </p:val>
                                        </p:tav>
                                      </p:tavLst>
                                    </p:anim>
                                    <p:anim calcmode="lin" valueType="num">
                                      <p:cBhvr>
                                        <p:cTn id="95" dur="664" tmFilter="0, 0; 0.125,0.2665; 0.25,0.4; 0.375,0.465; 0.5,0.5;  0.625,0.535; 0.75,0.6; 0.875,0.7335; 1,1">
                                          <p:stCondLst>
                                            <p:cond delay="664"/>
                                          </p:stCondLst>
                                        </p:cTn>
                                        <p:tgtEl>
                                          <p:spTgt spid="27"/>
                                        </p:tgtEl>
                                        <p:attrNameLst>
                                          <p:attrName>ppt_y</p:attrName>
                                        </p:attrNameLst>
                                      </p:cBhvr>
                                      <p:tavLst>
                                        <p:tav tm="0" fmla="#ppt_y-sin(pi*$)/9">
                                          <p:val>
                                            <p:fltVal val="0"/>
                                          </p:val>
                                        </p:tav>
                                        <p:tav tm="100000">
                                          <p:val>
                                            <p:fltVal val="1"/>
                                          </p:val>
                                        </p:tav>
                                      </p:tavLst>
                                    </p:anim>
                                    <p:anim calcmode="lin" valueType="num">
                                      <p:cBhvr>
                                        <p:cTn id="96" dur="332" tmFilter="0, 0; 0.125,0.2665; 0.25,0.4; 0.375,0.465; 0.5,0.5;  0.625,0.535; 0.75,0.6; 0.875,0.7335; 1,1">
                                          <p:stCondLst>
                                            <p:cond delay="1324"/>
                                          </p:stCondLst>
                                        </p:cTn>
                                        <p:tgtEl>
                                          <p:spTgt spid="27"/>
                                        </p:tgtEl>
                                        <p:attrNameLst>
                                          <p:attrName>ppt_y</p:attrName>
                                        </p:attrNameLst>
                                      </p:cBhvr>
                                      <p:tavLst>
                                        <p:tav tm="0" fmla="#ppt_y-sin(pi*$)/27">
                                          <p:val>
                                            <p:fltVal val="0"/>
                                          </p:val>
                                        </p:tav>
                                        <p:tav tm="100000">
                                          <p:val>
                                            <p:fltVal val="1"/>
                                          </p:val>
                                        </p:tav>
                                      </p:tavLst>
                                    </p:anim>
                                    <p:anim calcmode="lin" valueType="num">
                                      <p:cBhvr>
                                        <p:cTn id="97" dur="164" tmFilter="0, 0; 0.125,0.2665; 0.25,0.4; 0.375,0.465; 0.5,0.5;  0.625,0.535; 0.75,0.6; 0.875,0.7335; 1,1">
                                          <p:stCondLst>
                                            <p:cond delay="1656"/>
                                          </p:stCondLst>
                                        </p:cTn>
                                        <p:tgtEl>
                                          <p:spTgt spid="27"/>
                                        </p:tgtEl>
                                        <p:attrNameLst>
                                          <p:attrName>ppt_y</p:attrName>
                                        </p:attrNameLst>
                                      </p:cBhvr>
                                      <p:tavLst>
                                        <p:tav tm="0" fmla="#ppt_y-sin(pi*$)/81">
                                          <p:val>
                                            <p:fltVal val="0"/>
                                          </p:val>
                                        </p:tav>
                                        <p:tav tm="100000">
                                          <p:val>
                                            <p:fltVal val="1"/>
                                          </p:val>
                                        </p:tav>
                                      </p:tavLst>
                                    </p:anim>
                                    <p:animScale>
                                      <p:cBhvr>
                                        <p:cTn id="98" dur="26">
                                          <p:stCondLst>
                                            <p:cond delay="650"/>
                                          </p:stCondLst>
                                        </p:cTn>
                                        <p:tgtEl>
                                          <p:spTgt spid="27"/>
                                        </p:tgtEl>
                                      </p:cBhvr>
                                      <p:to x="100000" y="60000"/>
                                    </p:animScale>
                                    <p:animScale>
                                      <p:cBhvr>
                                        <p:cTn id="99" dur="166" decel="50000">
                                          <p:stCondLst>
                                            <p:cond delay="676"/>
                                          </p:stCondLst>
                                        </p:cTn>
                                        <p:tgtEl>
                                          <p:spTgt spid="27"/>
                                        </p:tgtEl>
                                      </p:cBhvr>
                                      <p:to x="100000" y="100000"/>
                                    </p:animScale>
                                    <p:animScale>
                                      <p:cBhvr>
                                        <p:cTn id="100" dur="26">
                                          <p:stCondLst>
                                            <p:cond delay="1312"/>
                                          </p:stCondLst>
                                        </p:cTn>
                                        <p:tgtEl>
                                          <p:spTgt spid="27"/>
                                        </p:tgtEl>
                                      </p:cBhvr>
                                      <p:to x="100000" y="80000"/>
                                    </p:animScale>
                                    <p:animScale>
                                      <p:cBhvr>
                                        <p:cTn id="101" dur="166" decel="50000">
                                          <p:stCondLst>
                                            <p:cond delay="1338"/>
                                          </p:stCondLst>
                                        </p:cTn>
                                        <p:tgtEl>
                                          <p:spTgt spid="27"/>
                                        </p:tgtEl>
                                      </p:cBhvr>
                                      <p:to x="100000" y="100000"/>
                                    </p:animScale>
                                    <p:animScale>
                                      <p:cBhvr>
                                        <p:cTn id="102" dur="26">
                                          <p:stCondLst>
                                            <p:cond delay="1642"/>
                                          </p:stCondLst>
                                        </p:cTn>
                                        <p:tgtEl>
                                          <p:spTgt spid="27"/>
                                        </p:tgtEl>
                                      </p:cBhvr>
                                      <p:to x="100000" y="90000"/>
                                    </p:animScale>
                                    <p:animScale>
                                      <p:cBhvr>
                                        <p:cTn id="103" dur="166" decel="50000">
                                          <p:stCondLst>
                                            <p:cond delay="1668"/>
                                          </p:stCondLst>
                                        </p:cTn>
                                        <p:tgtEl>
                                          <p:spTgt spid="27"/>
                                        </p:tgtEl>
                                      </p:cBhvr>
                                      <p:to x="100000" y="100000"/>
                                    </p:animScale>
                                    <p:animScale>
                                      <p:cBhvr>
                                        <p:cTn id="104" dur="26">
                                          <p:stCondLst>
                                            <p:cond delay="1808"/>
                                          </p:stCondLst>
                                        </p:cTn>
                                        <p:tgtEl>
                                          <p:spTgt spid="27"/>
                                        </p:tgtEl>
                                      </p:cBhvr>
                                      <p:to x="100000" y="95000"/>
                                    </p:animScale>
                                    <p:animScale>
                                      <p:cBhvr>
                                        <p:cTn id="105" dur="166" decel="50000">
                                          <p:stCondLst>
                                            <p:cond delay="1834"/>
                                          </p:stCondLst>
                                        </p:cTn>
                                        <p:tgtEl>
                                          <p:spTgt spid="27"/>
                                        </p:tgtEl>
                                      </p:cBhvr>
                                      <p:to x="100000" y="100000"/>
                                    </p:animScale>
                                  </p:childTnLst>
                                </p:cTn>
                              </p:par>
                            </p:childTnLst>
                          </p:cTn>
                        </p:par>
                        <p:par>
                          <p:cTn id="106" fill="hold">
                            <p:stCondLst>
                              <p:cond delay="12000"/>
                            </p:stCondLst>
                            <p:childTnLst>
                              <p:par>
                                <p:cTn id="107" presetID="26" presetClass="entr" presetSubtype="0" fill="hold" nodeType="afterEffect">
                                  <p:stCondLst>
                                    <p:cond delay="0"/>
                                  </p:stCondLst>
                                  <p:childTnLst>
                                    <p:set>
                                      <p:cBhvr>
                                        <p:cTn id="108" dur="1" fill="hold">
                                          <p:stCondLst>
                                            <p:cond delay="0"/>
                                          </p:stCondLst>
                                        </p:cTn>
                                        <p:tgtEl>
                                          <p:spTgt spid="28"/>
                                        </p:tgtEl>
                                        <p:attrNameLst>
                                          <p:attrName>style.visibility</p:attrName>
                                        </p:attrNameLst>
                                      </p:cBhvr>
                                      <p:to>
                                        <p:strVal val="visible"/>
                                      </p:to>
                                    </p:set>
                                    <p:animEffect transition="in" filter="wipe(down)">
                                      <p:cBhvr>
                                        <p:cTn id="109" dur="580">
                                          <p:stCondLst>
                                            <p:cond delay="0"/>
                                          </p:stCondLst>
                                        </p:cTn>
                                        <p:tgtEl>
                                          <p:spTgt spid="28"/>
                                        </p:tgtEl>
                                      </p:cBhvr>
                                    </p:animEffect>
                                    <p:anim calcmode="lin" valueType="num">
                                      <p:cBhvr>
                                        <p:cTn id="110" dur="1822" tmFilter="0,0; 0.14,0.36; 0.43,0.73; 0.71,0.91; 1.0,1.0">
                                          <p:stCondLst>
                                            <p:cond delay="0"/>
                                          </p:stCondLst>
                                        </p:cTn>
                                        <p:tgtEl>
                                          <p:spTgt spid="28"/>
                                        </p:tgtEl>
                                        <p:attrNameLst>
                                          <p:attrName>ppt_x</p:attrName>
                                        </p:attrNameLst>
                                      </p:cBhvr>
                                      <p:tavLst>
                                        <p:tav tm="0">
                                          <p:val>
                                            <p:strVal val="#ppt_x-0.25"/>
                                          </p:val>
                                        </p:tav>
                                        <p:tav tm="100000">
                                          <p:val>
                                            <p:strVal val="#ppt_x"/>
                                          </p:val>
                                        </p:tav>
                                      </p:tavLst>
                                    </p:anim>
                                    <p:anim calcmode="lin" valueType="num">
                                      <p:cBhvr>
                                        <p:cTn id="111" dur="664" tmFilter="0.0,0.0; 0.25,0.07; 0.50,0.2; 0.75,0.467; 1.0,1.0">
                                          <p:stCondLst>
                                            <p:cond delay="0"/>
                                          </p:stCondLst>
                                        </p:cTn>
                                        <p:tgtEl>
                                          <p:spTgt spid="28"/>
                                        </p:tgtEl>
                                        <p:attrNameLst>
                                          <p:attrName>ppt_y</p:attrName>
                                        </p:attrNameLst>
                                      </p:cBhvr>
                                      <p:tavLst>
                                        <p:tav tm="0" fmla="#ppt_y-sin(pi*$)/3">
                                          <p:val>
                                            <p:fltVal val="0.5"/>
                                          </p:val>
                                        </p:tav>
                                        <p:tav tm="100000">
                                          <p:val>
                                            <p:fltVal val="1"/>
                                          </p:val>
                                        </p:tav>
                                      </p:tavLst>
                                    </p:anim>
                                    <p:anim calcmode="lin" valueType="num">
                                      <p:cBhvr>
                                        <p:cTn id="112" dur="664" tmFilter="0, 0; 0.125,0.2665; 0.25,0.4; 0.375,0.465; 0.5,0.5;  0.625,0.535; 0.75,0.6; 0.875,0.7335; 1,1">
                                          <p:stCondLst>
                                            <p:cond delay="664"/>
                                          </p:stCondLst>
                                        </p:cTn>
                                        <p:tgtEl>
                                          <p:spTgt spid="28"/>
                                        </p:tgtEl>
                                        <p:attrNameLst>
                                          <p:attrName>ppt_y</p:attrName>
                                        </p:attrNameLst>
                                      </p:cBhvr>
                                      <p:tavLst>
                                        <p:tav tm="0" fmla="#ppt_y-sin(pi*$)/9">
                                          <p:val>
                                            <p:fltVal val="0"/>
                                          </p:val>
                                        </p:tav>
                                        <p:tav tm="100000">
                                          <p:val>
                                            <p:fltVal val="1"/>
                                          </p:val>
                                        </p:tav>
                                      </p:tavLst>
                                    </p:anim>
                                    <p:anim calcmode="lin" valueType="num">
                                      <p:cBhvr>
                                        <p:cTn id="113" dur="332" tmFilter="0, 0; 0.125,0.2665; 0.25,0.4; 0.375,0.465; 0.5,0.5;  0.625,0.535; 0.75,0.6; 0.875,0.7335; 1,1">
                                          <p:stCondLst>
                                            <p:cond delay="1324"/>
                                          </p:stCondLst>
                                        </p:cTn>
                                        <p:tgtEl>
                                          <p:spTgt spid="28"/>
                                        </p:tgtEl>
                                        <p:attrNameLst>
                                          <p:attrName>ppt_y</p:attrName>
                                        </p:attrNameLst>
                                      </p:cBhvr>
                                      <p:tavLst>
                                        <p:tav tm="0" fmla="#ppt_y-sin(pi*$)/27">
                                          <p:val>
                                            <p:fltVal val="0"/>
                                          </p:val>
                                        </p:tav>
                                        <p:tav tm="100000">
                                          <p:val>
                                            <p:fltVal val="1"/>
                                          </p:val>
                                        </p:tav>
                                      </p:tavLst>
                                    </p:anim>
                                    <p:anim calcmode="lin" valueType="num">
                                      <p:cBhvr>
                                        <p:cTn id="114" dur="164" tmFilter="0, 0; 0.125,0.2665; 0.25,0.4; 0.375,0.465; 0.5,0.5;  0.625,0.535; 0.75,0.6; 0.875,0.7335; 1,1">
                                          <p:stCondLst>
                                            <p:cond delay="1656"/>
                                          </p:stCondLst>
                                        </p:cTn>
                                        <p:tgtEl>
                                          <p:spTgt spid="28"/>
                                        </p:tgtEl>
                                        <p:attrNameLst>
                                          <p:attrName>ppt_y</p:attrName>
                                        </p:attrNameLst>
                                      </p:cBhvr>
                                      <p:tavLst>
                                        <p:tav tm="0" fmla="#ppt_y-sin(pi*$)/81">
                                          <p:val>
                                            <p:fltVal val="0"/>
                                          </p:val>
                                        </p:tav>
                                        <p:tav tm="100000">
                                          <p:val>
                                            <p:fltVal val="1"/>
                                          </p:val>
                                        </p:tav>
                                      </p:tavLst>
                                    </p:anim>
                                    <p:animScale>
                                      <p:cBhvr>
                                        <p:cTn id="115" dur="26">
                                          <p:stCondLst>
                                            <p:cond delay="650"/>
                                          </p:stCondLst>
                                        </p:cTn>
                                        <p:tgtEl>
                                          <p:spTgt spid="28"/>
                                        </p:tgtEl>
                                      </p:cBhvr>
                                      <p:to x="100000" y="60000"/>
                                    </p:animScale>
                                    <p:animScale>
                                      <p:cBhvr>
                                        <p:cTn id="116" dur="166" decel="50000">
                                          <p:stCondLst>
                                            <p:cond delay="676"/>
                                          </p:stCondLst>
                                        </p:cTn>
                                        <p:tgtEl>
                                          <p:spTgt spid="28"/>
                                        </p:tgtEl>
                                      </p:cBhvr>
                                      <p:to x="100000" y="100000"/>
                                    </p:animScale>
                                    <p:animScale>
                                      <p:cBhvr>
                                        <p:cTn id="117" dur="26">
                                          <p:stCondLst>
                                            <p:cond delay="1312"/>
                                          </p:stCondLst>
                                        </p:cTn>
                                        <p:tgtEl>
                                          <p:spTgt spid="28"/>
                                        </p:tgtEl>
                                      </p:cBhvr>
                                      <p:to x="100000" y="80000"/>
                                    </p:animScale>
                                    <p:animScale>
                                      <p:cBhvr>
                                        <p:cTn id="118" dur="166" decel="50000">
                                          <p:stCondLst>
                                            <p:cond delay="1338"/>
                                          </p:stCondLst>
                                        </p:cTn>
                                        <p:tgtEl>
                                          <p:spTgt spid="28"/>
                                        </p:tgtEl>
                                      </p:cBhvr>
                                      <p:to x="100000" y="100000"/>
                                    </p:animScale>
                                    <p:animScale>
                                      <p:cBhvr>
                                        <p:cTn id="119" dur="26">
                                          <p:stCondLst>
                                            <p:cond delay="1642"/>
                                          </p:stCondLst>
                                        </p:cTn>
                                        <p:tgtEl>
                                          <p:spTgt spid="28"/>
                                        </p:tgtEl>
                                      </p:cBhvr>
                                      <p:to x="100000" y="90000"/>
                                    </p:animScale>
                                    <p:animScale>
                                      <p:cBhvr>
                                        <p:cTn id="120" dur="166" decel="50000">
                                          <p:stCondLst>
                                            <p:cond delay="1668"/>
                                          </p:stCondLst>
                                        </p:cTn>
                                        <p:tgtEl>
                                          <p:spTgt spid="28"/>
                                        </p:tgtEl>
                                      </p:cBhvr>
                                      <p:to x="100000" y="100000"/>
                                    </p:animScale>
                                    <p:animScale>
                                      <p:cBhvr>
                                        <p:cTn id="121" dur="26">
                                          <p:stCondLst>
                                            <p:cond delay="1808"/>
                                          </p:stCondLst>
                                        </p:cTn>
                                        <p:tgtEl>
                                          <p:spTgt spid="28"/>
                                        </p:tgtEl>
                                      </p:cBhvr>
                                      <p:to x="100000" y="95000"/>
                                    </p:animScale>
                                    <p:animScale>
                                      <p:cBhvr>
                                        <p:cTn id="122" dur="166" decel="50000">
                                          <p:stCondLst>
                                            <p:cond delay="1834"/>
                                          </p:stCondLst>
                                        </p:cTn>
                                        <p:tgtEl>
                                          <p:spTgt spid="2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Picture 26" descr="9cellgrid.jpg"/>
          <p:cNvPicPr>
            <a:picLocks noChangeAspect="1"/>
          </p:cNvPicPr>
          <p:nvPr/>
        </p:nvPicPr>
        <p:blipFill>
          <a:blip r:embed="rId4" cstate="print">
            <a:clrChange>
              <a:clrFrom>
                <a:srgbClr val="FFFFFF"/>
              </a:clrFrom>
              <a:clrTo>
                <a:srgbClr val="FFFFFF">
                  <a:alpha val="0"/>
                </a:srgbClr>
              </a:clrTo>
            </a:clrChange>
          </a:blip>
          <a:stretch>
            <a:fillRect/>
          </a:stretch>
        </p:blipFill>
        <p:spPr>
          <a:xfrm rot="2683174">
            <a:off x="2258147" y="1828466"/>
            <a:ext cx="4195663" cy="4154690"/>
          </a:xfrm>
          <a:prstGeom prst="rect">
            <a:avLst/>
          </a:prstGeom>
        </p:spPr>
      </p:pic>
      <p:pic>
        <p:nvPicPr>
          <p:cNvPr id="5" name="Picture 2" descr="C:\Users\paul\Pictures\goldenegg.png"/>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7631832" y="-387424"/>
            <a:ext cx="1512168" cy="1512168"/>
          </a:xfrm>
          <a:prstGeom prst="rect">
            <a:avLst/>
          </a:prstGeom>
          <a:noFill/>
        </p:spPr>
      </p:pic>
      <p:sp>
        <p:nvSpPr>
          <p:cNvPr id="6" name="Title 5"/>
          <p:cNvSpPr>
            <a:spLocks noGrp="1"/>
          </p:cNvSpPr>
          <p:nvPr>
            <p:ph type="title"/>
          </p:nvPr>
        </p:nvSpPr>
        <p:spPr>
          <a:xfrm>
            <a:off x="457200" y="274638"/>
            <a:ext cx="8229600" cy="850106"/>
          </a:xfrm>
        </p:spPr>
        <p:txBody>
          <a:bodyPr/>
          <a:lstStyle/>
          <a:p>
            <a:r>
              <a:rPr lang="en-GB" dirty="0" smtClean="0"/>
              <a:t>New focus?</a:t>
            </a:r>
            <a:endParaRPr lang="en-GB" dirty="0"/>
          </a:p>
        </p:txBody>
      </p:sp>
      <p:grpSp>
        <p:nvGrpSpPr>
          <p:cNvPr id="28" name="Group 27"/>
          <p:cNvGrpSpPr/>
          <p:nvPr/>
        </p:nvGrpSpPr>
        <p:grpSpPr>
          <a:xfrm>
            <a:off x="1907704" y="5085184"/>
            <a:ext cx="1656184" cy="1518006"/>
            <a:chOff x="2411760" y="4869160"/>
            <a:chExt cx="1656184" cy="1518006"/>
          </a:xfrm>
        </p:grpSpPr>
        <p:pic>
          <p:nvPicPr>
            <p:cNvPr id="2050" name="Picture 2" descr="http://usarmy.vo.llnwd.net/e2/-images/2008/12/05/26674/size0-army.mil-26674-2008-12-05-211229.jpg"/>
            <p:cNvPicPr>
              <a:picLocks noChangeAspect="1" noChangeArrowheads="1"/>
            </p:cNvPicPr>
            <p:nvPr/>
          </p:nvPicPr>
          <p:blipFill>
            <a:blip r:embed="rId6" cstate="print"/>
            <a:srcRect/>
            <a:stretch>
              <a:fillRect/>
            </a:stretch>
          </p:blipFill>
          <p:spPr bwMode="auto">
            <a:xfrm>
              <a:off x="2483768" y="4869160"/>
              <a:ext cx="1512168" cy="1518006"/>
            </a:xfrm>
            <a:prstGeom prst="rect">
              <a:avLst/>
            </a:prstGeom>
            <a:ln>
              <a:noFill/>
            </a:ln>
            <a:effectLst>
              <a:outerShdw blurRad="292100" dist="139700" dir="2700000" algn="tl" rotWithShape="0">
                <a:srgbClr val="333333">
                  <a:alpha val="65000"/>
                </a:srgbClr>
              </a:outerShdw>
            </a:effectLst>
          </p:spPr>
        </p:pic>
        <p:sp>
          <p:nvSpPr>
            <p:cNvPr id="7" name="TextBox 6"/>
            <p:cNvSpPr txBox="1"/>
            <p:nvPr/>
          </p:nvSpPr>
          <p:spPr>
            <a:xfrm>
              <a:off x="2411760" y="5877272"/>
              <a:ext cx="1656184" cy="369332"/>
            </a:xfrm>
            <a:prstGeom prst="rect">
              <a:avLst/>
            </a:prstGeom>
            <a:noFill/>
          </p:spPr>
          <p:txBody>
            <a:bodyPr wrap="square" rtlCol="0">
              <a:spAutoFit/>
            </a:bodyPr>
            <a:lstStyle/>
            <a:p>
              <a:r>
                <a:rPr lang="en-GB" dirty="0" smtClean="0">
                  <a:solidFill>
                    <a:srgbClr val="FFFF00"/>
                  </a:solidFill>
                  <a:effectLst>
                    <a:outerShdw blurRad="38100" dist="38100" dir="2700000" algn="tl">
                      <a:srgbClr val="000000">
                        <a:alpha val="43137"/>
                      </a:srgbClr>
                    </a:outerShdw>
                  </a:effectLst>
                </a:rPr>
                <a:t>Cheerleaders?</a:t>
              </a:r>
              <a:endParaRPr lang="en-GB" dirty="0">
                <a:solidFill>
                  <a:srgbClr val="FFFF00"/>
                </a:solidFill>
                <a:effectLst>
                  <a:outerShdw blurRad="38100" dist="38100" dir="2700000" algn="tl">
                    <a:srgbClr val="000000">
                      <a:alpha val="43137"/>
                    </a:srgbClr>
                  </a:outerShdw>
                </a:effectLst>
              </a:endParaRPr>
            </a:p>
          </p:txBody>
        </p:sp>
      </p:grpSp>
      <p:grpSp>
        <p:nvGrpSpPr>
          <p:cNvPr id="2" name="Group 30"/>
          <p:cNvGrpSpPr/>
          <p:nvPr/>
        </p:nvGrpSpPr>
        <p:grpSpPr>
          <a:xfrm>
            <a:off x="1187624" y="1342509"/>
            <a:ext cx="1584176" cy="2086491"/>
            <a:chOff x="467544" y="1124744"/>
            <a:chExt cx="1584176" cy="2086491"/>
          </a:xfrm>
        </p:grpSpPr>
        <p:pic>
          <p:nvPicPr>
            <p:cNvPr id="2052" name="Picture 4" descr="http://www.promoworks.com.au/images/town_crier.jpg"/>
            <p:cNvPicPr>
              <a:picLocks noChangeAspect="1" noChangeArrowheads="1"/>
            </p:cNvPicPr>
            <p:nvPr/>
          </p:nvPicPr>
          <p:blipFill>
            <a:blip r:embed="rId7" cstate="print"/>
            <a:srcRect/>
            <a:stretch>
              <a:fillRect/>
            </a:stretch>
          </p:blipFill>
          <p:spPr bwMode="auto">
            <a:xfrm>
              <a:off x="658321" y="1124744"/>
              <a:ext cx="1202623" cy="2042630"/>
            </a:xfrm>
            <a:prstGeom prst="rect">
              <a:avLst/>
            </a:prstGeom>
            <a:ln>
              <a:noFill/>
            </a:ln>
            <a:effectLst>
              <a:outerShdw blurRad="292100" dist="139700" dir="2700000" algn="tl" rotWithShape="0">
                <a:srgbClr val="333333">
                  <a:alpha val="65000"/>
                </a:srgbClr>
              </a:outerShdw>
            </a:effectLst>
          </p:spPr>
        </p:pic>
        <p:sp>
          <p:nvSpPr>
            <p:cNvPr id="10" name="TextBox 9"/>
            <p:cNvSpPr txBox="1"/>
            <p:nvPr/>
          </p:nvSpPr>
          <p:spPr>
            <a:xfrm>
              <a:off x="467544" y="2564904"/>
              <a:ext cx="1584176" cy="646331"/>
            </a:xfrm>
            <a:prstGeom prst="rect">
              <a:avLst/>
            </a:prstGeom>
            <a:noFill/>
          </p:spPr>
          <p:txBody>
            <a:bodyPr wrap="square" rtlCol="0">
              <a:spAutoFit/>
            </a:bodyPr>
            <a:lstStyle/>
            <a:p>
              <a:pPr algn="ctr"/>
              <a:r>
                <a:rPr lang="en-GB" dirty="0" smtClean="0">
                  <a:solidFill>
                    <a:srgbClr val="FF0000"/>
                  </a:solidFill>
                  <a:effectLst>
                    <a:outerShdw blurRad="38100" dist="38100" dir="2700000" algn="tl">
                      <a:srgbClr val="000000">
                        <a:alpha val="43137"/>
                      </a:srgbClr>
                    </a:outerShdw>
                  </a:effectLst>
                </a:rPr>
                <a:t>Local Worthies?</a:t>
              </a:r>
              <a:endParaRPr lang="en-GB" dirty="0">
                <a:solidFill>
                  <a:srgbClr val="FF0000"/>
                </a:solidFill>
                <a:effectLst>
                  <a:outerShdw blurRad="38100" dist="38100" dir="2700000" algn="tl">
                    <a:srgbClr val="000000">
                      <a:alpha val="43137"/>
                    </a:srgbClr>
                  </a:outerShdw>
                </a:effectLst>
              </a:endParaRPr>
            </a:p>
          </p:txBody>
        </p:sp>
      </p:grpSp>
      <p:grpSp>
        <p:nvGrpSpPr>
          <p:cNvPr id="3" name="Group 13"/>
          <p:cNvGrpSpPr/>
          <p:nvPr/>
        </p:nvGrpSpPr>
        <p:grpSpPr>
          <a:xfrm>
            <a:off x="323528" y="3645024"/>
            <a:ext cx="2232250" cy="1305436"/>
            <a:chOff x="810274" y="4365104"/>
            <a:chExt cx="2768824" cy="1539793"/>
          </a:xfrm>
        </p:grpSpPr>
        <p:pic>
          <p:nvPicPr>
            <p:cNvPr id="2054" name="Picture 6" descr="http://voguesecurity.net/sites/default/files/board_of_directors_09_2008.jpg"/>
            <p:cNvPicPr>
              <a:picLocks noChangeAspect="1" noChangeArrowheads="1"/>
            </p:cNvPicPr>
            <p:nvPr/>
          </p:nvPicPr>
          <p:blipFill>
            <a:blip r:embed="rId8" cstate="print"/>
            <a:srcRect/>
            <a:stretch>
              <a:fillRect/>
            </a:stretch>
          </p:blipFill>
          <p:spPr bwMode="auto">
            <a:xfrm>
              <a:off x="899593" y="4365104"/>
              <a:ext cx="2679505" cy="1512168"/>
            </a:xfrm>
            <a:prstGeom prst="rect">
              <a:avLst/>
            </a:prstGeom>
            <a:ln>
              <a:noFill/>
            </a:ln>
            <a:effectLst>
              <a:outerShdw blurRad="292100" dist="139700" dir="2700000" algn="tl" rotWithShape="0">
                <a:srgbClr val="333333">
                  <a:alpha val="65000"/>
                </a:srgbClr>
              </a:outerShdw>
            </a:effectLst>
          </p:spPr>
        </p:pic>
        <p:sp>
          <p:nvSpPr>
            <p:cNvPr id="13" name="TextBox 12"/>
            <p:cNvSpPr txBox="1"/>
            <p:nvPr/>
          </p:nvSpPr>
          <p:spPr>
            <a:xfrm>
              <a:off x="810274" y="5469261"/>
              <a:ext cx="2768822" cy="435636"/>
            </a:xfrm>
            <a:prstGeom prst="rect">
              <a:avLst/>
            </a:prstGeom>
            <a:noFill/>
          </p:spPr>
          <p:txBody>
            <a:bodyPr wrap="square" rtlCol="0">
              <a:spAutoFit/>
            </a:bodyPr>
            <a:lstStyle/>
            <a:p>
              <a:pPr algn="ctr"/>
              <a:r>
                <a:rPr lang="en-GB" dirty="0" smtClean="0">
                  <a:solidFill>
                    <a:srgbClr val="FF0000"/>
                  </a:solidFill>
                  <a:effectLst>
                    <a:outerShdw blurRad="38100" dist="38100" dir="2700000" algn="tl">
                      <a:srgbClr val="000000">
                        <a:alpha val="43137"/>
                      </a:srgbClr>
                    </a:outerShdw>
                  </a:effectLst>
                </a:rPr>
                <a:t>Board of Directors?</a:t>
              </a:r>
              <a:endParaRPr lang="en-GB" dirty="0">
                <a:solidFill>
                  <a:srgbClr val="FF0000"/>
                </a:solidFill>
                <a:effectLst>
                  <a:outerShdw blurRad="38100" dist="38100" dir="2700000" algn="tl">
                    <a:srgbClr val="000000">
                      <a:alpha val="43137"/>
                    </a:srgbClr>
                  </a:outerShdw>
                </a:effectLst>
              </a:endParaRPr>
            </a:p>
          </p:txBody>
        </p:sp>
      </p:grpSp>
      <p:grpSp>
        <p:nvGrpSpPr>
          <p:cNvPr id="4" name="Group 29"/>
          <p:cNvGrpSpPr/>
          <p:nvPr/>
        </p:nvGrpSpPr>
        <p:grpSpPr>
          <a:xfrm>
            <a:off x="2987824" y="1268760"/>
            <a:ext cx="1584176" cy="1602516"/>
            <a:chOff x="1979712" y="1484784"/>
            <a:chExt cx="1584176" cy="1602516"/>
          </a:xfrm>
        </p:grpSpPr>
        <p:pic>
          <p:nvPicPr>
            <p:cNvPr id="2056" name="Picture 8" descr="http://www.readingyouth.com/GetImage.aspx?id=fAA0ADQAMQB8AHwAMQB8AHwAcwB0AGEAbgBkAGEAcgBkAHwAfABpAG4AcwBwAGUAYwB0AG8AcgAuAGcAaQBmAHwAfAAxADAAfAA1"/>
            <p:cNvPicPr>
              <a:picLocks noChangeAspect="1" noChangeArrowheads="1"/>
            </p:cNvPicPr>
            <p:nvPr/>
          </p:nvPicPr>
          <p:blipFill>
            <a:blip r:embed="rId9" cstate="print"/>
            <a:srcRect/>
            <a:stretch>
              <a:fillRect/>
            </a:stretch>
          </p:blipFill>
          <p:spPr bwMode="auto">
            <a:xfrm>
              <a:off x="2195736" y="1484784"/>
              <a:ext cx="1121937" cy="1602516"/>
            </a:xfrm>
            <a:prstGeom prst="rect">
              <a:avLst/>
            </a:prstGeom>
            <a:ln>
              <a:noFill/>
            </a:ln>
            <a:effectLst>
              <a:outerShdw blurRad="292100" dist="139700" dir="2700000" algn="tl" rotWithShape="0">
                <a:srgbClr val="333333">
                  <a:alpha val="65000"/>
                </a:srgbClr>
              </a:outerShdw>
            </a:effectLst>
          </p:spPr>
        </p:pic>
        <p:sp>
          <p:nvSpPr>
            <p:cNvPr id="16" name="TextBox 15"/>
            <p:cNvSpPr txBox="1"/>
            <p:nvPr/>
          </p:nvSpPr>
          <p:spPr>
            <a:xfrm>
              <a:off x="1979712" y="2780928"/>
              <a:ext cx="1584176" cy="304421"/>
            </a:xfrm>
            <a:prstGeom prst="rect">
              <a:avLst/>
            </a:prstGeom>
            <a:noFill/>
          </p:spPr>
          <p:txBody>
            <a:bodyPr wrap="square" rtlCol="0">
              <a:spAutoFit/>
            </a:bodyPr>
            <a:lstStyle/>
            <a:p>
              <a:pPr algn="ctr"/>
              <a:r>
                <a:rPr lang="en-GB" dirty="0" smtClean="0">
                  <a:solidFill>
                    <a:srgbClr val="FF0000"/>
                  </a:solidFill>
                  <a:effectLst>
                    <a:outerShdw blurRad="38100" dist="38100" dir="2700000" algn="tl">
                      <a:srgbClr val="000000">
                        <a:alpha val="43137"/>
                      </a:srgbClr>
                    </a:outerShdw>
                  </a:effectLst>
                </a:rPr>
                <a:t>Inspectors?</a:t>
              </a:r>
              <a:endParaRPr lang="en-GB" dirty="0">
                <a:solidFill>
                  <a:srgbClr val="FF0000"/>
                </a:solidFill>
                <a:effectLst>
                  <a:outerShdw blurRad="38100" dist="38100" dir="2700000" algn="tl">
                    <a:srgbClr val="000000">
                      <a:alpha val="43137"/>
                    </a:srgbClr>
                  </a:outerShdw>
                </a:effectLst>
              </a:endParaRPr>
            </a:p>
          </p:txBody>
        </p:sp>
      </p:grpSp>
      <p:grpSp>
        <p:nvGrpSpPr>
          <p:cNvPr id="8" name="Group 28"/>
          <p:cNvGrpSpPr/>
          <p:nvPr/>
        </p:nvGrpSpPr>
        <p:grpSpPr>
          <a:xfrm>
            <a:off x="5436096" y="1772816"/>
            <a:ext cx="2016223" cy="1377444"/>
            <a:chOff x="5004048" y="1340768"/>
            <a:chExt cx="2016223" cy="1377444"/>
          </a:xfrm>
        </p:grpSpPr>
        <p:pic>
          <p:nvPicPr>
            <p:cNvPr id="2058" name="Picture 10" descr="http://jameswjbowden.files.wordpress.com/2011/07/nz-house-of-representatives-11.jpg"/>
            <p:cNvPicPr>
              <a:picLocks noChangeAspect="1" noChangeArrowheads="1"/>
            </p:cNvPicPr>
            <p:nvPr/>
          </p:nvPicPr>
          <p:blipFill>
            <a:blip r:embed="rId10" cstate="print"/>
            <a:srcRect/>
            <a:stretch>
              <a:fillRect/>
            </a:stretch>
          </p:blipFill>
          <p:spPr bwMode="auto">
            <a:xfrm>
              <a:off x="5076056" y="1340768"/>
              <a:ext cx="1872208" cy="1306682"/>
            </a:xfrm>
            <a:prstGeom prst="rect">
              <a:avLst/>
            </a:prstGeom>
            <a:ln>
              <a:noFill/>
            </a:ln>
            <a:effectLst>
              <a:outerShdw blurRad="292100" dist="139700" dir="2700000" algn="tl" rotWithShape="0">
                <a:srgbClr val="333333">
                  <a:alpha val="65000"/>
                </a:srgbClr>
              </a:outerShdw>
            </a:effectLst>
          </p:spPr>
        </p:pic>
        <p:sp>
          <p:nvSpPr>
            <p:cNvPr id="19" name="TextBox 18"/>
            <p:cNvSpPr txBox="1"/>
            <p:nvPr/>
          </p:nvSpPr>
          <p:spPr>
            <a:xfrm>
              <a:off x="5004048" y="2348880"/>
              <a:ext cx="2016223" cy="369332"/>
            </a:xfrm>
            <a:prstGeom prst="rect">
              <a:avLst/>
            </a:prstGeom>
            <a:noFill/>
          </p:spPr>
          <p:txBody>
            <a:bodyPr wrap="square" rtlCol="0">
              <a:spAutoFit/>
            </a:bodyPr>
            <a:lstStyle/>
            <a:p>
              <a:pPr algn="ctr"/>
              <a:r>
                <a:rPr lang="en-GB" dirty="0" smtClean="0">
                  <a:solidFill>
                    <a:srgbClr val="FFFF00"/>
                  </a:solidFill>
                  <a:effectLst>
                    <a:outerShdw blurRad="38100" dist="38100" dir="2700000" algn="tl">
                      <a:srgbClr val="000000">
                        <a:alpha val="43137"/>
                      </a:srgbClr>
                    </a:outerShdw>
                  </a:effectLst>
                </a:rPr>
                <a:t>Representatives?</a:t>
              </a:r>
              <a:endParaRPr lang="en-GB" dirty="0">
                <a:solidFill>
                  <a:srgbClr val="FFFF00"/>
                </a:solidFill>
                <a:effectLst>
                  <a:outerShdw blurRad="38100" dist="38100" dir="2700000" algn="tl">
                    <a:srgbClr val="000000">
                      <a:alpha val="43137"/>
                    </a:srgbClr>
                  </a:outerShdw>
                </a:effectLst>
              </a:endParaRPr>
            </a:p>
          </p:txBody>
        </p:sp>
      </p:grpSp>
      <p:grpSp>
        <p:nvGrpSpPr>
          <p:cNvPr id="9" name="Group 27"/>
          <p:cNvGrpSpPr/>
          <p:nvPr/>
        </p:nvGrpSpPr>
        <p:grpSpPr>
          <a:xfrm>
            <a:off x="5436096" y="3429000"/>
            <a:ext cx="2052228" cy="1368152"/>
            <a:chOff x="6372200" y="3068960"/>
            <a:chExt cx="2052228" cy="1368152"/>
          </a:xfrm>
        </p:grpSpPr>
        <p:pic>
          <p:nvPicPr>
            <p:cNvPr id="2060" name="Picture 12" descr="http://fr.questmachine.org/encyclopedie/illustrations/illustrations_articles/thumb-les-experts-184.gif1285417723.jpeg"/>
            <p:cNvPicPr>
              <a:picLocks noChangeAspect="1" noChangeArrowheads="1"/>
            </p:cNvPicPr>
            <p:nvPr/>
          </p:nvPicPr>
          <p:blipFill>
            <a:blip r:embed="rId11" cstate="print"/>
            <a:srcRect/>
            <a:stretch>
              <a:fillRect/>
            </a:stretch>
          </p:blipFill>
          <p:spPr bwMode="auto">
            <a:xfrm>
              <a:off x="6372200" y="3068960"/>
              <a:ext cx="2052228" cy="1368152"/>
            </a:xfrm>
            <a:prstGeom prst="rect">
              <a:avLst/>
            </a:prstGeom>
            <a:ln>
              <a:noFill/>
            </a:ln>
            <a:effectLst>
              <a:outerShdw blurRad="292100" dist="139700" dir="2700000" algn="tl" rotWithShape="0">
                <a:srgbClr val="333333">
                  <a:alpha val="65000"/>
                </a:srgbClr>
              </a:outerShdw>
            </a:effectLst>
          </p:spPr>
        </p:pic>
        <p:sp>
          <p:nvSpPr>
            <p:cNvPr id="22" name="TextBox 21"/>
            <p:cNvSpPr txBox="1"/>
            <p:nvPr/>
          </p:nvSpPr>
          <p:spPr>
            <a:xfrm>
              <a:off x="6588224" y="4005064"/>
              <a:ext cx="1728192" cy="369332"/>
            </a:xfrm>
            <a:prstGeom prst="rect">
              <a:avLst/>
            </a:prstGeom>
            <a:noFill/>
          </p:spPr>
          <p:txBody>
            <a:bodyPr wrap="square" rtlCol="0">
              <a:spAutoFit/>
            </a:bodyPr>
            <a:lstStyle/>
            <a:p>
              <a:pPr algn="ctr"/>
              <a:r>
                <a:rPr lang="en-GB" dirty="0" smtClean="0">
                  <a:solidFill>
                    <a:srgbClr val="FFFF00"/>
                  </a:solidFill>
                  <a:effectLst>
                    <a:outerShdw blurRad="38100" dist="38100" dir="2700000" algn="tl">
                      <a:srgbClr val="000000">
                        <a:alpha val="43137"/>
                      </a:srgbClr>
                    </a:outerShdw>
                  </a:effectLst>
                </a:rPr>
                <a:t>Experts?</a:t>
              </a:r>
              <a:endParaRPr lang="en-GB" dirty="0">
                <a:solidFill>
                  <a:srgbClr val="FFFF00"/>
                </a:solidFill>
                <a:effectLst>
                  <a:outerShdw blurRad="38100" dist="38100" dir="2700000" algn="tl">
                    <a:srgbClr val="000000">
                      <a:alpha val="43137"/>
                    </a:srgbClr>
                  </a:outerShdw>
                </a:effectLst>
              </a:endParaRPr>
            </a:p>
          </p:txBody>
        </p:sp>
      </p:grpSp>
      <p:grpSp>
        <p:nvGrpSpPr>
          <p:cNvPr id="11" name="Group 26"/>
          <p:cNvGrpSpPr/>
          <p:nvPr/>
        </p:nvGrpSpPr>
        <p:grpSpPr>
          <a:xfrm>
            <a:off x="4572000" y="5229200"/>
            <a:ext cx="2592288" cy="1440160"/>
            <a:chOff x="4427984" y="4941168"/>
            <a:chExt cx="2592288" cy="1440160"/>
          </a:xfrm>
        </p:grpSpPr>
        <p:pic>
          <p:nvPicPr>
            <p:cNvPr id="2062" name="Picture 14" descr="http://1.bp.blogspot.com/-9m8QmRGnX-E/UNr47a5XrDI/AAAAAAAAA-8/mduxgOrDTRc/s1600/Travel-With-Friends2-600x450.jpg"/>
            <p:cNvPicPr>
              <a:picLocks noChangeAspect="1" noChangeArrowheads="1"/>
            </p:cNvPicPr>
            <p:nvPr/>
          </p:nvPicPr>
          <p:blipFill>
            <a:blip r:embed="rId12" cstate="print"/>
            <a:srcRect/>
            <a:stretch>
              <a:fillRect/>
            </a:stretch>
          </p:blipFill>
          <p:spPr bwMode="auto">
            <a:xfrm>
              <a:off x="4427984" y="4941168"/>
              <a:ext cx="2592288" cy="1440160"/>
            </a:xfrm>
            <a:prstGeom prst="rect">
              <a:avLst/>
            </a:prstGeom>
            <a:ln>
              <a:noFill/>
            </a:ln>
            <a:effectLst>
              <a:outerShdw blurRad="292100" dist="139700" dir="2700000" algn="tl" rotWithShape="0">
                <a:srgbClr val="333333">
                  <a:alpha val="65000"/>
                </a:srgbClr>
              </a:outerShdw>
            </a:effectLst>
          </p:spPr>
        </p:pic>
        <p:sp>
          <p:nvSpPr>
            <p:cNvPr id="26" name="TextBox 25"/>
            <p:cNvSpPr txBox="1"/>
            <p:nvPr/>
          </p:nvSpPr>
          <p:spPr>
            <a:xfrm>
              <a:off x="5220072" y="5085184"/>
              <a:ext cx="1152128" cy="369332"/>
            </a:xfrm>
            <a:prstGeom prst="rect">
              <a:avLst/>
            </a:prstGeom>
            <a:noFill/>
          </p:spPr>
          <p:txBody>
            <a:bodyPr wrap="square" rtlCol="0">
              <a:spAutoFit/>
            </a:bodyPr>
            <a:lstStyle/>
            <a:p>
              <a:r>
                <a:rPr lang="en-GB" dirty="0" smtClean="0">
                  <a:solidFill>
                    <a:srgbClr val="FF0000"/>
                  </a:solidFill>
                  <a:effectLst>
                    <a:outerShdw blurRad="38100" dist="38100" dir="2700000" algn="tl">
                      <a:srgbClr val="000000">
                        <a:alpha val="43137"/>
                      </a:srgbClr>
                    </a:outerShdw>
                  </a:effectLst>
                </a:rPr>
                <a:t>Friends?</a:t>
              </a:r>
              <a:endParaRPr lang="en-GB" dirty="0">
                <a:solidFill>
                  <a:srgbClr val="FF0000"/>
                </a:solidFill>
                <a:effectLst>
                  <a:outerShdw blurRad="38100" dist="38100" dir="2700000" algn="tl">
                    <a:srgbClr val="000000">
                      <a:alpha val="43137"/>
                    </a:srgbClr>
                  </a:outerShdw>
                </a:effectLst>
              </a:endParaRPr>
            </a:p>
          </p:txBody>
        </p:sp>
      </p:gr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Ofsted on the role</a:t>
            </a:r>
            <a:endParaRPr lang="en-GB" dirty="0"/>
          </a:p>
        </p:txBody>
      </p:sp>
      <p:sp>
        <p:nvSpPr>
          <p:cNvPr id="3" name="Content Placeholder 2"/>
          <p:cNvSpPr>
            <a:spLocks noGrp="1"/>
          </p:cNvSpPr>
          <p:nvPr>
            <p:ph idx="1"/>
          </p:nvPr>
        </p:nvSpPr>
        <p:spPr>
          <a:xfrm>
            <a:off x="457200" y="1484785"/>
            <a:ext cx="8229600" cy="1512168"/>
          </a:xfrm>
        </p:spPr>
        <p:txBody>
          <a:bodyPr>
            <a:normAutofit/>
          </a:bodyPr>
          <a:lstStyle/>
          <a:p>
            <a:pPr>
              <a:buNone/>
            </a:pPr>
            <a:r>
              <a:rPr lang="en-GB" sz="2800" dirty="0" smtClean="0">
                <a:solidFill>
                  <a:srgbClr val="FF0000"/>
                </a:solidFill>
              </a:rPr>
              <a:t>“</a:t>
            </a:r>
            <a:r>
              <a:rPr lang="en-GB" sz="1800" dirty="0" smtClean="0"/>
              <a:t>	</a:t>
            </a:r>
            <a:r>
              <a:rPr lang="en-GB" sz="1800" dirty="0" smtClean="0"/>
              <a:t>..</a:t>
            </a:r>
            <a:r>
              <a:rPr lang="en-GB" sz="1800" dirty="0" smtClean="0"/>
              <a:t>complements and enhances school leadership by providing </a:t>
            </a:r>
            <a:r>
              <a:rPr lang="en-GB" sz="1800" dirty="0" smtClean="0">
                <a:solidFill>
                  <a:srgbClr val="FF0000"/>
                </a:solidFill>
                <a:effectLst>
                  <a:outerShdw blurRad="38100" dist="38100" dir="2700000" algn="tl">
                    <a:srgbClr val="000000">
                      <a:alpha val="43137"/>
                    </a:srgbClr>
                  </a:outerShdw>
                </a:effectLst>
              </a:rPr>
              <a:t>support and challenge</a:t>
            </a:r>
            <a:r>
              <a:rPr lang="en-GB" sz="1800" dirty="0" smtClean="0"/>
              <a:t>, ensuring that all statutory duties are met, appointing the headteacher and holding them to account for the impact of the school’s work on improving outcomes for all </a:t>
            </a:r>
            <a:r>
              <a:rPr lang="en-GB" sz="1800" dirty="0" smtClean="0"/>
              <a:t>pupils   </a:t>
            </a:r>
            <a:r>
              <a:rPr lang="en-GB" sz="2800" dirty="0" smtClean="0">
                <a:solidFill>
                  <a:srgbClr val="FF0000"/>
                </a:solidFill>
              </a:rPr>
              <a:t>” </a:t>
            </a:r>
            <a:r>
              <a:rPr lang="en-GB" sz="1800" dirty="0" smtClean="0">
                <a:solidFill>
                  <a:srgbClr val="FF0000"/>
                </a:solidFill>
                <a:hlinkClick r:id="rId3"/>
              </a:rPr>
              <a:t>Ofsted 2011</a:t>
            </a:r>
            <a:endParaRPr lang="en-GB" dirty="0">
              <a:solidFill>
                <a:srgbClr val="FF0000"/>
              </a:solidFill>
            </a:endParaRPr>
          </a:p>
        </p:txBody>
      </p:sp>
      <p:sp>
        <p:nvSpPr>
          <p:cNvPr id="4" name="Rectangle 3"/>
          <p:cNvSpPr/>
          <p:nvPr/>
        </p:nvSpPr>
        <p:spPr>
          <a:xfrm>
            <a:off x="827584" y="3068960"/>
            <a:ext cx="7200800" cy="1292662"/>
          </a:xfrm>
          <a:prstGeom prst="rect">
            <a:avLst/>
          </a:prstGeom>
        </p:spPr>
        <p:style>
          <a:lnRef idx="3">
            <a:schemeClr val="lt1"/>
          </a:lnRef>
          <a:fillRef idx="1">
            <a:schemeClr val="accent3"/>
          </a:fillRef>
          <a:effectRef idx="1">
            <a:schemeClr val="accent3"/>
          </a:effectRef>
          <a:fontRef idx="minor">
            <a:schemeClr val="lt1"/>
          </a:fontRef>
        </p:style>
        <p:txBody>
          <a:bodyPr wrap="square">
            <a:spAutoFit/>
          </a:bodyPr>
          <a:lstStyle/>
          <a:p>
            <a:r>
              <a:rPr lang="en-GB" sz="2400" dirty="0" smtClean="0">
                <a:effectLst>
                  <a:outerShdw blurRad="38100" dist="38100" dir="2700000" algn="tl">
                    <a:srgbClr val="000000">
                      <a:alpha val="43137"/>
                    </a:srgbClr>
                  </a:outerShdw>
                </a:effectLst>
              </a:rPr>
              <a:t>Good governance</a:t>
            </a:r>
          </a:p>
          <a:p>
            <a:r>
              <a:rPr lang="en-GB" dirty="0" smtClean="0"/>
              <a:t>“fully involved in the school’s self-evaluation and use the knowledge gained to challenge the school, understand its strengths and weaknesses and contribute to shaping its strategic direction”</a:t>
            </a:r>
            <a:endParaRPr lang="en-GB" dirty="0"/>
          </a:p>
        </p:txBody>
      </p:sp>
      <p:sp>
        <p:nvSpPr>
          <p:cNvPr id="5" name="Rectangle 4"/>
          <p:cNvSpPr/>
          <p:nvPr/>
        </p:nvSpPr>
        <p:spPr>
          <a:xfrm>
            <a:off x="827584" y="4509120"/>
            <a:ext cx="7200800" cy="1569660"/>
          </a:xfrm>
          <a:prstGeom prst="rect">
            <a:avLst/>
          </a:prstGeom>
        </p:spPr>
        <p:style>
          <a:lnRef idx="3">
            <a:schemeClr val="lt1"/>
          </a:lnRef>
          <a:fillRef idx="1">
            <a:schemeClr val="accent1"/>
          </a:fillRef>
          <a:effectRef idx="1">
            <a:schemeClr val="accent1"/>
          </a:effectRef>
          <a:fontRef idx="minor">
            <a:schemeClr val="lt1"/>
          </a:fontRef>
        </p:style>
        <p:txBody>
          <a:bodyPr wrap="square">
            <a:spAutoFit/>
          </a:bodyPr>
          <a:lstStyle/>
          <a:p>
            <a:r>
              <a:rPr lang="en-GB" sz="2400" dirty="0" smtClean="0">
                <a:effectLst>
                  <a:outerShdw blurRad="38100" dist="38100" dir="2700000" algn="tl">
                    <a:srgbClr val="000000">
                      <a:alpha val="43137"/>
                    </a:srgbClr>
                  </a:outerShdw>
                </a:effectLst>
              </a:rPr>
              <a:t>Weak governance </a:t>
            </a:r>
          </a:p>
          <a:p>
            <a:r>
              <a:rPr lang="en-GB" dirty="0" smtClean="0"/>
              <a:t>“Fail[s] to ensure statutory requirements are met, for example those related to safeguarding. ... the involvement of governors in monitoring the quality of provision is not well enough defined or sufficiently rigorous and challenging”</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84976" cy="1143000"/>
          </a:xfrm>
        </p:spPr>
        <p:txBody>
          <a:bodyPr>
            <a:normAutofit fontScale="90000"/>
          </a:bodyPr>
          <a:lstStyle/>
          <a:p>
            <a:r>
              <a:rPr lang="en-GB" dirty="0" smtClean="0"/>
              <a:t>Some key features of good governance</a:t>
            </a:r>
            <a:endParaRPr lang="en-GB" dirty="0"/>
          </a:p>
        </p:txBody>
      </p:sp>
      <p:sp>
        <p:nvSpPr>
          <p:cNvPr id="3" name="Content Placeholder 2"/>
          <p:cNvSpPr>
            <a:spLocks noGrp="1"/>
          </p:cNvSpPr>
          <p:nvPr>
            <p:ph idx="1"/>
          </p:nvPr>
        </p:nvSpPr>
        <p:spPr/>
        <p:txBody>
          <a:bodyPr>
            <a:normAutofit fontScale="92500" lnSpcReduction="20000"/>
          </a:bodyPr>
          <a:lstStyle/>
          <a:p>
            <a:pPr>
              <a:buBlip>
                <a:blip r:embed="rId3"/>
              </a:buBlip>
            </a:pPr>
            <a:r>
              <a:rPr lang="en-GB" dirty="0" smtClean="0"/>
              <a:t>Trust, openness and transparency – governors and leaders</a:t>
            </a:r>
          </a:p>
          <a:p>
            <a:pPr>
              <a:buBlip>
                <a:blip r:embed="rId3"/>
              </a:buBlip>
            </a:pPr>
            <a:r>
              <a:rPr lang="en-GB" dirty="0" smtClean="0"/>
              <a:t>Well informed and supported by good data</a:t>
            </a:r>
          </a:p>
          <a:p>
            <a:pPr>
              <a:buBlip>
                <a:blip r:embed="rId3"/>
              </a:buBlip>
            </a:pPr>
            <a:r>
              <a:rPr lang="en-GB" dirty="0" smtClean="0"/>
              <a:t>Encourages honest, insightful self-evaluation</a:t>
            </a:r>
          </a:p>
          <a:p>
            <a:pPr>
              <a:buBlip>
                <a:blip r:embed="rId3"/>
              </a:buBlip>
            </a:pPr>
            <a:r>
              <a:rPr lang="en-GB" dirty="0" smtClean="0"/>
              <a:t>Takes and supports hard decisions where needed</a:t>
            </a:r>
          </a:p>
          <a:p>
            <a:pPr>
              <a:buBlip>
                <a:blip r:embed="rId3"/>
              </a:buBlip>
            </a:pPr>
            <a:r>
              <a:rPr lang="en-GB" dirty="0" smtClean="0"/>
              <a:t>Clarity about boundary between strategic and executive</a:t>
            </a:r>
          </a:p>
          <a:p>
            <a:pPr>
              <a:buBlip>
                <a:blip r:embed="rId3"/>
              </a:buBlip>
            </a:pPr>
            <a:r>
              <a:rPr lang="en-GB" dirty="0" smtClean="0"/>
              <a:t>Have personal experience of the school (visits, lesson observations etc)</a:t>
            </a:r>
          </a:p>
          <a:p>
            <a:pPr>
              <a:buBlip>
                <a:blip r:embed="rId3"/>
              </a:buBlip>
            </a:pPr>
            <a:r>
              <a:rPr lang="en-GB" dirty="0" smtClean="0"/>
              <a:t>Efficient , well organised with good delegation</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74638"/>
            <a:ext cx="8003232" cy="1143000"/>
          </a:xfrm>
        </p:spPr>
        <p:txBody>
          <a:bodyPr/>
          <a:lstStyle/>
          <a:p>
            <a:r>
              <a:rPr lang="en-GB" dirty="0" smtClean="0"/>
              <a:t>Balancing support &amp; challenge</a:t>
            </a:r>
            <a:endParaRPr lang="en-GB" dirty="0"/>
          </a:p>
        </p:txBody>
      </p:sp>
      <p:graphicFrame>
        <p:nvGraphicFramePr>
          <p:cNvPr id="4" name="Content Placeholder 3"/>
          <p:cNvGraphicFramePr>
            <a:graphicFrameLocks noGrp="1"/>
          </p:cNvGraphicFramePr>
          <p:nvPr>
            <p:ph idx="1"/>
          </p:nvPr>
        </p:nvGraphicFramePr>
        <p:xfrm>
          <a:off x="323528"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rot="232297">
            <a:off x="2781812" y="5084854"/>
            <a:ext cx="3240360" cy="369332"/>
          </a:xfrm>
          <a:prstGeom prst="rect">
            <a:avLst/>
          </a:prstGeom>
          <a:noFill/>
          <a:ln>
            <a:noFill/>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GB" b="1" dirty="0" smtClean="0">
                <a:solidFill>
                  <a:schemeClr val="accent6">
                    <a:lumMod val="75000"/>
                  </a:schemeClr>
                </a:solidFill>
                <a:effectLst>
                  <a:outerShdw blurRad="38100" dist="38100" dir="2700000" algn="tl">
                    <a:srgbClr val="000000">
                      <a:alpha val="43137"/>
                    </a:srgbClr>
                  </a:outerShdw>
                </a:effectLst>
              </a:rPr>
              <a:t>Respect</a:t>
            </a:r>
            <a:endParaRPr lang="en-GB" b="1" dirty="0">
              <a:solidFill>
                <a:schemeClr val="accent6">
                  <a:lumMod val="75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Governors’ role in school improvement</a:t>
            </a:r>
            <a:endParaRPr lang="en-GB" dirty="0"/>
          </a:p>
        </p:txBody>
      </p:sp>
      <p:sp>
        <p:nvSpPr>
          <p:cNvPr id="3" name="Content Placeholder 2"/>
          <p:cNvSpPr>
            <a:spLocks noGrp="1"/>
          </p:cNvSpPr>
          <p:nvPr>
            <p:ph idx="1"/>
          </p:nvPr>
        </p:nvSpPr>
        <p:spPr/>
        <p:txBody>
          <a:bodyPr>
            <a:normAutofit fontScale="92500" lnSpcReduction="20000"/>
          </a:bodyPr>
          <a:lstStyle/>
          <a:p>
            <a:pPr>
              <a:buBlip>
                <a:blip r:embed="rId3"/>
              </a:buBlip>
            </a:pPr>
            <a:r>
              <a:rPr lang="en-GB" dirty="0" smtClean="0"/>
              <a:t>Pupil achievement and wellbeing is strategic ‘core business’ of the school and </a:t>
            </a:r>
            <a:r>
              <a:rPr lang="en-GB" b="1" dirty="0" smtClean="0"/>
              <a:t>governors</a:t>
            </a:r>
          </a:p>
          <a:p>
            <a:pPr>
              <a:buBlip>
                <a:blip r:embed="rId3"/>
              </a:buBlip>
            </a:pPr>
            <a:r>
              <a:rPr lang="en-GB" dirty="0" smtClean="0"/>
              <a:t>Many contending ‘magic bullet’ models of school improvement</a:t>
            </a:r>
          </a:p>
          <a:p>
            <a:pPr>
              <a:buBlip>
                <a:blip r:embed="rId3"/>
              </a:buBlip>
            </a:pPr>
            <a:r>
              <a:rPr lang="en-GB" dirty="0" smtClean="0"/>
              <a:t>Do governors have to be experts to choose the ‘right’ model?</a:t>
            </a:r>
          </a:p>
          <a:p>
            <a:pPr>
              <a:buBlip>
                <a:blip r:embed="rId3"/>
              </a:buBlip>
            </a:pPr>
            <a:r>
              <a:rPr lang="en-GB" dirty="0" smtClean="0"/>
              <a:t>No –  </a:t>
            </a:r>
            <a:r>
              <a:rPr lang="en-GB" dirty="0" smtClean="0"/>
              <a:t>but... </a:t>
            </a:r>
            <a:endParaRPr lang="en-GB" dirty="0" smtClean="0"/>
          </a:p>
          <a:p>
            <a:pPr>
              <a:buBlip>
                <a:blip r:embed="rId3"/>
              </a:buBlip>
            </a:pPr>
            <a:r>
              <a:rPr lang="en-GB" dirty="0" smtClean="0"/>
              <a:t>You have to be willing to grapple with the concepts and the evidence</a:t>
            </a:r>
          </a:p>
          <a:p>
            <a:pPr>
              <a:buBlip>
                <a:blip r:embed="rId3"/>
              </a:buBlip>
            </a:pPr>
            <a:r>
              <a:rPr lang="en-GB" dirty="0" smtClean="0"/>
              <a:t>You cannot just leave it to the ‘professionals’</a:t>
            </a:r>
          </a:p>
          <a:p>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E.g. Leadership priorities</a:t>
            </a:r>
            <a:endParaRPr lang="en-GB" dirty="0"/>
          </a:p>
        </p:txBody>
      </p:sp>
      <p:sp>
        <p:nvSpPr>
          <p:cNvPr id="3" name="Content Placeholder 2"/>
          <p:cNvSpPr>
            <a:spLocks noGrp="1"/>
          </p:cNvSpPr>
          <p:nvPr>
            <p:ph idx="1"/>
          </p:nvPr>
        </p:nvSpPr>
        <p:spPr>
          <a:xfrm>
            <a:off x="457200" y="1340768"/>
            <a:ext cx="8229600" cy="936105"/>
          </a:xfrm>
        </p:spPr>
        <p:txBody>
          <a:bodyPr>
            <a:normAutofit fontScale="92500" lnSpcReduction="10000"/>
          </a:bodyPr>
          <a:lstStyle/>
          <a:p>
            <a:r>
              <a:rPr lang="en-GB" dirty="0" smtClean="0"/>
              <a:t>Compelling </a:t>
            </a:r>
            <a:r>
              <a:rPr lang="en-GB" dirty="0" smtClean="0">
                <a:hlinkClick r:id="rId3"/>
              </a:rPr>
              <a:t>evidence </a:t>
            </a:r>
            <a:r>
              <a:rPr lang="en-GB" dirty="0" smtClean="0"/>
              <a:t>about the impact of leadership on pupil outcomes through:  </a:t>
            </a:r>
            <a:endParaRPr lang="en-GB" dirty="0"/>
          </a:p>
        </p:txBody>
      </p:sp>
      <p:graphicFrame>
        <p:nvGraphicFramePr>
          <p:cNvPr id="4" name="Content Placeholder 6"/>
          <p:cNvGraphicFramePr>
            <a:graphicFrameLocks/>
          </p:cNvGraphicFramePr>
          <p:nvPr/>
        </p:nvGraphicFramePr>
        <p:xfrm>
          <a:off x="899592" y="2492896"/>
          <a:ext cx="7272808" cy="4104456"/>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curee tre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REE 1">
      <a:majorFont>
        <a:latin typeface="Century Gothic"/>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curee trees</Template>
  <TotalTime>554</TotalTime>
  <Words>1466</Words>
  <Application>Microsoft Office PowerPoint</Application>
  <PresentationFormat>On-screen Show (4:3)</PresentationFormat>
  <Paragraphs>193</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curee trees</vt:lpstr>
      <vt:lpstr>The Role of Governors and National Support for Them</vt:lpstr>
      <vt:lpstr>Who am I to say?</vt:lpstr>
      <vt:lpstr>What are we here for?</vt:lpstr>
      <vt:lpstr>New focus?</vt:lpstr>
      <vt:lpstr>Ofsted on the role</vt:lpstr>
      <vt:lpstr>Some key features of good governance</vt:lpstr>
      <vt:lpstr>Balancing support &amp; challenge</vt:lpstr>
      <vt:lpstr>Governors’ role in school improvement</vt:lpstr>
      <vt:lpstr>E.g. Leadership priorities</vt:lpstr>
      <vt:lpstr>E.g. Programmes with proven impact</vt:lpstr>
      <vt:lpstr>E.g. CPD which improves pupil learning </vt:lpstr>
      <vt:lpstr>The jury – not the judge?</vt:lpstr>
      <vt:lpstr>Where can I get support?</vt:lpstr>
      <vt:lpstr>What is a National Leader of Governance</vt:lpstr>
      <vt:lpstr>What do they deal with?</vt:lpstr>
      <vt:lpstr>Pilot reviews of governance</vt:lpstr>
      <vt:lpstr>Example of Ofsted recommendations</vt:lpstr>
      <vt:lpstr>Review process</vt:lpstr>
      <vt:lpstr>Benchmarks</vt:lpstr>
      <vt:lpstr>Example criterion</vt:lpstr>
      <vt:lpstr>... And finally</vt:lpstr>
      <vt:lpstr>Contact details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Support for Governance</dc:title>
  <dc:creator>Paul Crisp</dc:creator>
  <cp:lastModifiedBy>Paul Crisp</cp:lastModifiedBy>
  <cp:revision>95</cp:revision>
  <dcterms:created xsi:type="dcterms:W3CDTF">2013-01-22T14:48:05Z</dcterms:created>
  <dcterms:modified xsi:type="dcterms:W3CDTF">2013-01-23T11:24:18Z</dcterms:modified>
</cp:coreProperties>
</file>