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94658-3DDD-46DA-9B23-82D4ED54F036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72ED7-52DC-438A-BB21-DA5FC33EA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87A4-8613-4810-9E0D-8BA025D2E51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D7CF1-2449-42CC-A762-9D1EC921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2733DC-0B1E-47AB-90CB-03F85B6E2CE8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latin typeface="+mj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defRPr sz="3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fld id="{43A68345-E1C8-417F-9499-ECDE43D65C11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68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fld id="{5683F916-E942-4F09-B0A9-9D54CBBF9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advClick="0" advTm="15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Arial" charset="0"/>
        <a:buChar char="•"/>
        <a:defRPr sz="32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rgbClr val="0070C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hilippa.cordingley@curee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ure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GB" dirty="0" smtClean="0"/>
              <a:t>The Case for collaboration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smtClean="0"/>
              <a:t>Philippa Cordingley</a:t>
            </a:r>
          </a:p>
          <a:p>
            <a:r>
              <a:rPr lang="en-GB" dirty="0" smtClean="0"/>
              <a:t>Centre for the Use of Research and Evidence in Education (CUREE)</a:t>
            </a:r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77813"/>
            <a:ext cx="7931224" cy="1139825"/>
          </a:xfrm>
        </p:spPr>
        <p:txBody>
          <a:bodyPr/>
          <a:lstStyle/>
          <a:p>
            <a:r>
              <a:rPr lang="en-GB" sz="3200" dirty="0" smtClean="0"/>
              <a:t>Why collaboration works for </a:t>
            </a:r>
            <a:r>
              <a:rPr lang="en-GB" sz="3200" i="1" dirty="0" smtClean="0"/>
              <a:t>everyone</a:t>
            </a:r>
            <a:endParaRPr lang="en-US" sz="3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r>
              <a:rPr lang="en-GB" dirty="0" smtClean="0"/>
              <a:t>Learning about and developing teaching, learning  and the curriculum involves</a:t>
            </a:r>
          </a:p>
          <a:p>
            <a:pPr lvl="1"/>
            <a:r>
              <a:rPr lang="en-GB" sz="2800" dirty="0" smtClean="0"/>
              <a:t>openness to other possibilities  and access to specialist knowledge</a:t>
            </a:r>
          </a:p>
          <a:p>
            <a:pPr lvl="1"/>
            <a:r>
              <a:rPr lang="en-GB" sz="2800" dirty="0" smtClean="0"/>
              <a:t>trying things out and refining them over time</a:t>
            </a:r>
          </a:p>
          <a:p>
            <a:pPr lvl="1"/>
            <a:r>
              <a:rPr lang="en-GB" sz="2800" dirty="0" smtClean="0"/>
              <a:t>reflecting on evidence about how changes work</a:t>
            </a:r>
          </a:p>
          <a:p>
            <a:pPr lvl="1"/>
            <a:r>
              <a:rPr lang="en-GB" sz="2800" dirty="0" smtClean="0"/>
              <a:t>making assumptions, beliefs and practices explicit</a:t>
            </a:r>
          </a:p>
          <a:p>
            <a:pPr lvl="1"/>
            <a:r>
              <a:rPr lang="en-GB" sz="2800" dirty="0" smtClean="0"/>
              <a:t>seeing existing practices through new eyes</a:t>
            </a:r>
          </a:p>
          <a:p>
            <a:pPr lvl="1"/>
            <a:r>
              <a:rPr lang="en-GB" sz="2800" dirty="0" smtClean="0"/>
              <a:t>being prepared to “unlearn” existing approaches</a:t>
            </a:r>
          </a:p>
          <a:p>
            <a:pPr lvl="1"/>
            <a:r>
              <a:rPr lang="en-GB" sz="2800" dirty="0" smtClean="0"/>
              <a:t>a conviction that the new will make a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7813"/>
            <a:ext cx="7859216" cy="702915"/>
          </a:xfrm>
        </p:spPr>
        <p:txBody>
          <a:bodyPr/>
          <a:lstStyle/>
          <a:p>
            <a:r>
              <a:rPr lang="en-GB" dirty="0" smtClean="0"/>
              <a:t>Contextualising  through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i="1" dirty="0" smtClean="0"/>
              <a:t>Social networking could help with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Conversing with someone trying what we are trying makes challenges seem possible </a:t>
            </a:r>
            <a:endParaRPr lang="en-GB" i="1" dirty="0" smtClean="0"/>
          </a:p>
          <a:p>
            <a:pPr lvl="1">
              <a:spcBef>
                <a:spcPts val="0"/>
              </a:spcBef>
            </a:pPr>
            <a:r>
              <a:rPr lang="en-GB" dirty="0" smtClean="0"/>
              <a:t>Others’ examples and concerns about pupils and school practicalities helps us spot </a:t>
            </a:r>
            <a:r>
              <a:rPr lang="en-GB" i="1" dirty="0" smtClean="0"/>
              <a:t>hidden risks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Their ideas and approaches expand possibilities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Lesson/ curriculum </a:t>
            </a:r>
            <a:r>
              <a:rPr lang="en-GB" i="1" dirty="0" smtClean="0"/>
              <a:t>planning as context </a:t>
            </a:r>
            <a:r>
              <a:rPr lang="en-GB" dirty="0" smtClean="0"/>
              <a:t>means thinking is most plastic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Communicating approaches forces us to organise our thinking 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But there are questions re social networking and the </a:t>
            </a:r>
            <a:r>
              <a:rPr lang="en-GB" i="1" dirty="0" smtClean="0"/>
              <a:t>reciprocal vulnerability </a:t>
            </a:r>
            <a:r>
              <a:rPr lang="en-GB" dirty="0" smtClean="0"/>
              <a:t>that builds trust and commitment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7813"/>
            <a:ext cx="7931224" cy="1139825"/>
          </a:xfrm>
        </p:spPr>
        <p:txBody>
          <a:bodyPr/>
          <a:lstStyle/>
          <a:p>
            <a:r>
              <a:rPr lang="en-GB" dirty="0" smtClean="0"/>
              <a:t>The social </a:t>
            </a:r>
            <a:r>
              <a:rPr lang="en-GB" smtClean="0"/>
              <a:t>networking  offer…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/>
          <a:lstStyle/>
          <a:p>
            <a:r>
              <a:rPr lang="en-GB" dirty="0" smtClean="0"/>
              <a:t>A quantum leap in</a:t>
            </a:r>
          </a:p>
          <a:p>
            <a:pPr lvl="1"/>
            <a:r>
              <a:rPr lang="en-GB" dirty="0" smtClean="0"/>
              <a:t>possibilities</a:t>
            </a:r>
          </a:p>
          <a:p>
            <a:pPr lvl="1"/>
            <a:r>
              <a:rPr lang="en-GB" dirty="0" smtClean="0"/>
              <a:t>opportunities to learn from looking ?</a:t>
            </a:r>
          </a:p>
          <a:p>
            <a:pPr lvl="1"/>
            <a:r>
              <a:rPr lang="en-GB" dirty="0" smtClean="0"/>
              <a:t>identifying and connecting foci and issues </a:t>
            </a:r>
            <a:r>
              <a:rPr lang="en-GB" i="1" dirty="0" smtClean="0"/>
              <a:t>if searching and filtering is good</a:t>
            </a:r>
          </a:p>
          <a:p>
            <a:pPr lvl="1"/>
            <a:r>
              <a:rPr lang="en-GB" dirty="0" smtClean="0"/>
              <a:t>opportunities to connect with distant, relevant others</a:t>
            </a:r>
          </a:p>
          <a:p>
            <a:pPr lvl="1"/>
            <a:r>
              <a:rPr lang="en-GB" dirty="0" smtClean="0"/>
              <a:t>capacity to build cumulative pictures/ evidence over time</a:t>
            </a:r>
          </a:p>
          <a:p>
            <a:pPr lvl="1"/>
            <a:r>
              <a:rPr lang="en-GB" dirty="0" smtClean="0"/>
              <a:t>permeability to others</a:t>
            </a:r>
          </a:p>
          <a:p>
            <a:r>
              <a:rPr lang="en-GB" dirty="0" smtClean="0"/>
              <a:t>Enables distant collaboration – </a:t>
            </a:r>
            <a:r>
              <a:rPr lang="en-GB" i="1" dirty="0" smtClean="0"/>
              <a:t>once meaningful relationships and/ or purposes exist</a:t>
            </a:r>
            <a:r>
              <a:rPr lang="en-GB" dirty="0" smtClean="0"/>
              <a:t> </a:t>
            </a:r>
            <a:r>
              <a:rPr lang="en-GB" sz="2400" dirty="0" smtClean="0"/>
              <a:t>(evidence re effectiveness restricted to Australia, Canada and Cumbria)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7813"/>
            <a:ext cx="7787208" cy="630907"/>
          </a:xfrm>
        </p:spPr>
        <p:txBody>
          <a:bodyPr/>
          <a:lstStyle/>
          <a:p>
            <a:pPr algn="ctr"/>
            <a:r>
              <a:rPr lang="en-GB" dirty="0" smtClean="0"/>
              <a:t>Can SN extend beyond the kick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34173"/>
          </a:xfrm>
        </p:spPr>
        <p:txBody>
          <a:bodyPr/>
          <a:lstStyle/>
          <a:p>
            <a:r>
              <a:rPr lang="en-GB" dirty="0" smtClean="0"/>
              <a:t>Reflective practice only benefits pupils if rooted in </a:t>
            </a:r>
            <a:r>
              <a:rPr lang="en-GB" i="1" dirty="0" smtClean="0"/>
              <a:t>exploration of effects of trying new things</a:t>
            </a:r>
          </a:p>
          <a:p>
            <a:r>
              <a:rPr lang="en-GB" dirty="0" smtClean="0"/>
              <a:t>Though teachers talk the talk, working with specialists rarely embeds new practices - unless specialists become collaborators – peer support is cost effective!</a:t>
            </a:r>
          </a:p>
          <a:p>
            <a:r>
              <a:rPr lang="en-GB" dirty="0" smtClean="0"/>
              <a:t>Specialist contributions bed down via cycles of evidence-rich, peer supported experimenting with new approaches focussed on aspirations for pupils – peer support and pupil orientation </a:t>
            </a:r>
            <a:r>
              <a:rPr lang="en-GB" i="1" dirty="0" smtClean="0"/>
              <a:t>convert conscripts </a:t>
            </a:r>
          </a:p>
          <a:p>
            <a:r>
              <a:rPr lang="en-GB" dirty="0" smtClean="0"/>
              <a:t>Sharing practice changes little in education – Hargreaves,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7813"/>
            <a:ext cx="7859216" cy="846931"/>
          </a:xfrm>
        </p:spPr>
        <p:txBody>
          <a:bodyPr/>
          <a:lstStyle/>
          <a:p>
            <a:r>
              <a:rPr lang="en-GB" dirty="0" smtClean="0"/>
              <a:t>Some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4576"/>
          </a:xfrm>
        </p:spPr>
        <p:txBody>
          <a:bodyPr/>
          <a:lstStyle/>
          <a:p>
            <a:r>
              <a:rPr lang="en-GB" dirty="0" smtClean="0"/>
              <a:t>How can we manage the down sides of the anonymity of e-enabled social networking and its effect on trust, authenticity and vulnerability? </a:t>
            </a:r>
          </a:p>
          <a:p>
            <a:r>
              <a:rPr lang="en-GB" dirty="0" smtClean="0"/>
              <a:t>What tools and resources help discussion lead to appropriate reflection?</a:t>
            </a:r>
          </a:p>
          <a:p>
            <a:r>
              <a:rPr lang="en-GB" dirty="0" smtClean="0"/>
              <a:t>If “without tension there is no learning” in social networks- </a:t>
            </a:r>
            <a:r>
              <a:rPr lang="en-GB" dirty="0" err="1" smtClean="0"/>
              <a:t>Engestrom</a:t>
            </a:r>
            <a:r>
              <a:rPr lang="en-GB" dirty="0" smtClean="0"/>
              <a:t> – what can social networking do to offer tensions/ things to push against?</a:t>
            </a:r>
          </a:p>
          <a:p>
            <a:r>
              <a:rPr lang="en-GB" dirty="0" smtClean="0"/>
              <a:t>Good teachers and learners will make whatever is at their disposal work – how to harness growth in  social networking for building teacher learning capacity?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Sauce for the goose</a:t>
            </a:r>
            <a:endParaRPr lang="en-US" dirty="0"/>
          </a:p>
        </p:txBody>
      </p:sp>
      <p:pic>
        <p:nvPicPr>
          <p:cNvPr id="4" name="Picture 2" descr="goos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2492896"/>
            <a:ext cx="4038600" cy="282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We’ve got a grip on learning how to learn (LHTL) for pupils</a:t>
            </a:r>
          </a:p>
          <a:p>
            <a:r>
              <a:rPr lang="en-GB" dirty="0" smtClean="0"/>
              <a:t>We need to use growth in social networking as a vehicle for promoting LHTL for staff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87624" y="551723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chemeClr val="accent4"/>
                </a:solidFill>
              </a:rPr>
              <a:t>I’ll have what he’s having!”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668338"/>
            <a:ext cx="6858000" cy="7493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Contact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 smtClean="0"/>
              <a:t>Details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9938" y="1608138"/>
            <a:ext cx="8120062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hlinkClick r:id="rId3"/>
              </a:rPr>
              <a:t>Philippa.cordingley@curee.co.uk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hlinkClick r:id="rId4"/>
              </a:rPr>
              <a:t>www.curee.co.uk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Centre for the Use of Research and Evidence in Education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4 </a:t>
            </a:r>
            <a:r>
              <a:rPr lang="en-GB" sz="2400" dirty="0" err="1" smtClean="0"/>
              <a:t>Copthall</a:t>
            </a:r>
            <a:r>
              <a:rPr lang="en-GB" sz="2400" dirty="0" smtClean="0"/>
              <a:t> House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Station Square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Coventry CV1 2FL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024 7652 4036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 Year 2 evaluation - presentation of LA Y2 evidence for clusters v 5_NB notes</Template>
  <TotalTime>122</TotalTime>
  <Words>480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Cliff</vt:lpstr>
      <vt:lpstr>The Case for collaboration</vt:lpstr>
      <vt:lpstr>Why collaboration works for everyone</vt:lpstr>
      <vt:lpstr>Contextualising  through collaboration</vt:lpstr>
      <vt:lpstr>The social networking  offer…</vt:lpstr>
      <vt:lpstr>Can SN extend beyond the kick start?</vt:lpstr>
      <vt:lpstr>Some questions</vt:lpstr>
      <vt:lpstr>Sauce for the goose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collaboration works for everyone</dc:title>
  <dc:creator>Philippa Cordingley</dc:creator>
  <cp:lastModifiedBy>Paul Crisp</cp:lastModifiedBy>
  <cp:revision>16</cp:revision>
  <dcterms:created xsi:type="dcterms:W3CDTF">2011-10-19T11:05:32Z</dcterms:created>
  <dcterms:modified xsi:type="dcterms:W3CDTF">2011-11-23T17:28:08Z</dcterms:modified>
</cp:coreProperties>
</file>