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Lst>
  <p:notesMasterIdLst>
    <p:notesMasterId r:id="rId27"/>
  </p:notesMasterIdLst>
  <p:handoutMasterIdLst>
    <p:handoutMasterId r:id="rId28"/>
  </p:handoutMasterIdLst>
  <p:sldIdLst>
    <p:sldId id="256" r:id="rId3"/>
    <p:sldId id="257" r:id="rId4"/>
    <p:sldId id="259" r:id="rId5"/>
    <p:sldId id="261" r:id="rId6"/>
    <p:sldId id="284" r:id="rId7"/>
    <p:sldId id="264" r:id="rId8"/>
    <p:sldId id="265" r:id="rId9"/>
    <p:sldId id="281" r:id="rId10"/>
    <p:sldId id="279" r:id="rId11"/>
    <p:sldId id="280" r:id="rId12"/>
    <p:sldId id="286" r:id="rId13"/>
    <p:sldId id="293" r:id="rId14"/>
    <p:sldId id="277" r:id="rId15"/>
    <p:sldId id="272" r:id="rId16"/>
    <p:sldId id="282" r:id="rId17"/>
    <p:sldId id="283" r:id="rId18"/>
    <p:sldId id="289" r:id="rId19"/>
    <p:sldId id="290" r:id="rId20"/>
    <p:sldId id="291" r:id="rId21"/>
    <p:sldId id="292" r:id="rId22"/>
    <p:sldId id="288" r:id="rId23"/>
    <p:sldId id="271"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06" y="-9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5ABC82-023E-46FE-91C2-4369935F9024}" type="datetimeFigureOut">
              <a:rPr lang="en-US" smtClean="0"/>
              <a:pPr/>
              <a:t>12/5/2011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BDCDC7-0374-4898-8F20-349860B768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E9C34-B155-466C-8F74-D2ED335E0394}"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79456-DD84-47E1-B3BC-1A142E70AE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679B6E74-455D-40D9-A28C-1258B6F580BB}" type="slidenum">
              <a:rPr lang="en-GB" smtClean="0"/>
              <a:pPr>
                <a:defRPr/>
              </a:pPr>
              <a:t>10</a:t>
            </a:fld>
            <a:endParaRPr lang="en-GB" smtClean="0"/>
          </a:p>
        </p:txBody>
      </p:sp>
      <p:sp>
        <p:nvSpPr>
          <p:cNvPr id="47107" name="Rectangle 2"/>
          <p:cNvSpPr>
            <a:spLocks noGrp="1" noRot="1" noChangeAspect="1" noChangeArrowheads="1" noTextEdit="1"/>
          </p:cNvSpPr>
          <p:nvPr>
            <p:ph type="sldImg"/>
          </p:nvPr>
        </p:nvSpPr>
        <p:spPr>
          <a:xfrm>
            <a:off x="1866900" y="688975"/>
            <a:ext cx="2820988" cy="2116138"/>
          </a:xfrm>
          <a:ln/>
        </p:spPr>
      </p:sp>
      <p:sp>
        <p:nvSpPr>
          <p:cNvPr id="47108" name="Rectangle 3"/>
          <p:cNvSpPr>
            <a:spLocks noGrp="1" noChangeArrowheads="1"/>
          </p:cNvSpPr>
          <p:nvPr>
            <p:ph type="body" idx="1"/>
          </p:nvPr>
        </p:nvSpPr>
        <p:spPr>
          <a:xfrm>
            <a:off x="345148" y="2961235"/>
            <a:ext cx="5946169" cy="5534949"/>
          </a:xfrm>
          <a:noFill/>
          <a:ln/>
        </p:spPr>
        <p:txBody>
          <a:bodyPr/>
          <a:lstStyle/>
          <a:p>
            <a:pPr eaLnBrk="1" hangingPunct="1"/>
            <a:r>
              <a:rPr lang="en-GB" dirty="0" smtClean="0"/>
              <a:t>Could be </a:t>
            </a:r>
            <a:r>
              <a:rPr lang="en-GB" dirty="0" err="1" smtClean="0"/>
              <a:t>ommitted</a:t>
            </a:r>
            <a:r>
              <a:rPr lang="en-GB" dirty="0" smtClean="0"/>
              <a: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D320CF-3DE1-4C51-9483-2EF23564D19B}" type="slidenum">
              <a:rPr lang="en-GB" smtClean="0"/>
              <a:pPr/>
              <a:t>11</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dirty="0" smtClean="0">
                <a:latin typeface="Arial" pitchFamily="34" charset="0"/>
              </a:rPr>
              <a:t>Key thing here is to</a:t>
            </a:r>
            <a:r>
              <a:rPr lang="en-GB" baseline="0" dirty="0" smtClean="0">
                <a:latin typeface="Arial" pitchFamily="34" charset="0"/>
              </a:rPr>
              <a:t> illustrate one skill – active listening and then show how the framework works in different contexts</a:t>
            </a:r>
            <a:endParaRPr lang="en-US" dirty="0"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E984A5C0-F533-4BDC-9FD2-9CFD9D220407}"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r>
              <a:rPr lang="en-GB" dirty="0" smtClean="0"/>
              <a:t>To do this you’ll need copies of the skills framework</a:t>
            </a:r>
            <a:endParaRPr lang="en-US" dirty="0" smtClean="0"/>
          </a:p>
        </p:txBody>
      </p:sp>
      <p:sp>
        <p:nvSpPr>
          <p:cNvPr id="4" name="Slide Number Placeholder 3"/>
          <p:cNvSpPr>
            <a:spLocks noGrp="1"/>
          </p:cNvSpPr>
          <p:nvPr>
            <p:ph type="sldNum" sz="quarter" idx="5"/>
          </p:nvPr>
        </p:nvSpPr>
        <p:spPr/>
        <p:txBody>
          <a:bodyPr/>
          <a:lstStyle/>
          <a:p>
            <a:pPr>
              <a:defRPr/>
            </a:pPr>
            <a:fld id="{DD9F6D44-BF71-46A9-BE80-C69C49A39EA7}"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2000" cy="3429000"/>
          </a:xfrm>
          <a:ln/>
        </p:spPr>
      </p:sp>
      <p:sp>
        <p:nvSpPr>
          <p:cNvPr id="63491" name="Notes Placeholder 2"/>
          <p:cNvSpPr>
            <a:spLocks noGrp="1"/>
          </p:cNvSpPr>
          <p:nvPr>
            <p:ph type="body" idx="1"/>
          </p:nvPr>
        </p:nvSpPr>
        <p:spPr>
          <a:noFill/>
          <a:ln/>
        </p:spPr>
        <p:txBody>
          <a:bodyPr/>
          <a:lstStyle/>
          <a:p>
            <a:r>
              <a:rPr lang="en-GB" dirty="0" smtClean="0"/>
              <a:t>You could give them a couple of minutes to look at the PL skills here after first two bullets. If </a:t>
            </a:r>
            <a:r>
              <a:rPr lang="en-GB" dirty="0" err="1" smtClean="0"/>
              <a:t>yo</a:t>
            </a:r>
            <a:r>
              <a:rPr lang="en-GB" dirty="0" smtClean="0"/>
              <a:t> do that you’ll need to animate so you can delay the last 3 bullets</a:t>
            </a:r>
            <a:endParaRPr lang="en-US" dirty="0" smtClean="0"/>
          </a:p>
        </p:txBody>
      </p:sp>
      <p:sp>
        <p:nvSpPr>
          <p:cNvPr id="4" name="Slide Number Placeholder 3"/>
          <p:cNvSpPr>
            <a:spLocks noGrp="1"/>
          </p:cNvSpPr>
          <p:nvPr>
            <p:ph type="sldNum" sz="quarter" idx="5"/>
          </p:nvPr>
        </p:nvSpPr>
        <p:spPr/>
        <p:txBody>
          <a:bodyPr/>
          <a:lstStyle/>
          <a:p>
            <a:pPr>
              <a:defRPr/>
            </a:pPr>
            <a:fld id="{6BCE0F9E-1F53-4A10-8748-889D5BA57123}"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89506F78-94D9-4156-AFBD-350940CD0422}" type="slidenum">
              <a:rPr lang="en-GB" smtClean="0">
                <a:latin typeface="Arial" pitchFamily="34" charset="0"/>
              </a:rPr>
              <a:pPr/>
              <a:t>22</a:t>
            </a:fld>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E02B45-6613-4171-9D19-5611303F8B1E}" type="slidenum">
              <a:rPr lang="en-GB"/>
              <a:pPr fontAlgn="base">
                <a:spcBef>
                  <a:spcPct val="0"/>
                </a:spcBef>
                <a:spcAft>
                  <a:spcPct val="0"/>
                </a:spcAft>
                <a:defRPr/>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62434DD-C253-4786-8FEF-5FCD0E5846C0}" type="slidenum">
              <a:rPr lang="en-GB">
                <a:latin typeface="Arial" pitchFamily="34" charset="0"/>
                <a:cs typeface="Arial" pitchFamily="34" charset="0"/>
              </a:rPr>
              <a:pPr/>
              <a:t>3</a:t>
            </a:fld>
            <a:endParaRPr lang="en-GB">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r>
              <a:rPr lang="en-GB" smtClean="0">
                <a:latin typeface="Arial" pitchFamily="34" charset="0"/>
                <a:cs typeface="Arial" pitchFamily="34" charset="0"/>
              </a:rPr>
              <a:t>This slide illustrates the outcomes for teachers.  Points to highlight:</a:t>
            </a:r>
          </a:p>
          <a:p>
            <a:pPr eaLnBrk="1" hangingPunct="1"/>
            <a:r>
              <a:rPr lang="en-GB" smtClean="0">
                <a:latin typeface="Arial" pitchFamily="34" charset="0"/>
                <a:cs typeface="Arial" pitchFamily="34" charset="0"/>
              </a:rPr>
              <a:t>  </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i="1" smtClean="0">
                <a:latin typeface="Arial" pitchFamily="34" charset="0"/>
                <a:cs typeface="Arial" pitchFamily="34" charset="0"/>
              </a:rPr>
              <a:t>Self efficacy</a:t>
            </a:r>
            <a:r>
              <a:rPr lang="en-GB" smtClean="0">
                <a:latin typeface="Arial" pitchFamily="34" charset="0"/>
                <a:cs typeface="Arial" pitchFamily="34" charset="0"/>
              </a:rPr>
              <a:t>.  Concerns about the findings regarding self-efficacy may or may not come out in the plenary.  This is often a good learning point because it involves what approaches to Thinking Skills such as CASE and CAME refer to as “cognitive tension or conflict”.  The potentially counter-intuitive findings were that the pupils of teachers who developed a strong sense of </a:t>
            </a:r>
            <a:r>
              <a:rPr lang="en-GB" u="sng" smtClean="0">
                <a:latin typeface="Arial" pitchFamily="34" charset="0"/>
                <a:cs typeface="Arial" pitchFamily="34" charset="0"/>
              </a:rPr>
              <a:t>personal</a:t>
            </a:r>
            <a:r>
              <a:rPr lang="en-GB" smtClean="0">
                <a:latin typeface="Arial" pitchFamily="34" charset="0"/>
                <a:cs typeface="Arial" pitchFamily="34" charset="0"/>
              </a:rPr>
              <a:t> efficacy (as opposed to developing an increased belief in the power of the professional as a whole to make a difference to learning) tended to achieve more but also emerged with more negative attitudes to learning and less motivation.  There isn’t clear explanation for this in the research but a discussion of different hypotheses can be helpful in encouraging consultants to talk about their core beliefs about learning and teaching and, in particular, learning how to help teachers to learn how to do it.  This may also be a helpful discussion in relation to the current emphasis on whole school approaches or climates for professional learning.  A focus on enhancing professional practice across the school and the profession more widely might be an important counter balance against over performing star teachers who invoke feelings of dependency in others.</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i="1" smtClean="0">
                <a:latin typeface="Arial" pitchFamily="34" charset="0"/>
                <a:cs typeface="Arial" pitchFamily="34" charset="0"/>
              </a:rPr>
              <a:t>wider repertoire</a:t>
            </a:r>
            <a:r>
              <a:rPr lang="en-GB" smtClean="0">
                <a:latin typeface="Arial" pitchFamily="34" charset="0"/>
                <a:cs typeface="Arial" pitchFamily="34" charset="0"/>
              </a:rPr>
              <a:t>  The key point here is not only that the teachers could draw on a wider range of strategies – but also that they felt much more confident about deploying them at short notice in response to particular student needs.</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i="1" smtClean="0">
                <a:latin typeface="Arial" pitchFamily="34" charset="0"/>
                <a:cs typeface="Arial" pitchFamily="34" charset="0"/>
              </a:rPr>
              <a:t>Willingness to continue professional learning</a:t>
            </a:r>
            <a:r>
              <a:rPr lang="en-GB" smtClean="0">
                <a:latin typeface="Arial" pitchFamily="34" charset="0"/>
                <a:cs typeface="Arial" pitchFamily="34" charset="0"/>
              </a:rPr>
              <a:t>.  This is striking because the teachers’ accounts of their learning are often quite troubled.  Things almost always got worse before they got better.  As the teachers tried out new approaches, tried and tested routines or strategies they hardly knew they were using ceased to work.  Evaluation at the end of seminars or workshops or even at the end of the programme were quite often negative.  It was often only over a longer time frame that teachers became very positive about the learning process and its outcomes.  There are implications here for colleagues to consider in relation to the aims for specific inputs and seminars... </a:t>
            </a:r>
          </a:p>
          <a:p>
            <a:pPr eaLnBrk="1" hangingPunct="1"/>
            <a:r>
              <a:rPr lang="en-GB" smtClean="0">
                <a:latin typeface="Arial" pitchFamily="34" charset="0"/>
                <a:cs typeface="Arial" pitchFamily="34" charset="0"/>
              </a:rPr>
              <a:t> </a:t>
            </a:r>
          </a:p>
          <a:p>
            <a:pPr eaLnBrk="1" hangingPunct="1"/>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15619D-948E-466D-BA9D-E55CA1DBAE7C}" type="slidenum">
              <a:rPr lang="en-GB">
                <a:latin typeface="Arial" pitchFamily="34" charset="0"/>
                <a:cs typeface="Arial" pitchFamily="34" charset="0"/>
              </a:rPr>
              <a:pPr/>
              <a:t>4</a:t>
            </a:fld>
            <a:endParaRPr lang="en-GB">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xfrm>
            <a:off x="1143000" y="685800"/>
            <a:ext cx="4575175" cy="3430588"/>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r>
              <a:rPr lang="en-GB" b="1" smtClean="0">
                <a:latin typeface="Arial" pitchFamily="34" charset="0"/>
                <a:cs typeface="Arial" pitchFamily="34" charset="0"/>
              </a:rPr>
              <a:t>Characteristics of CPD with these outcomes</a:t>
            </a:r>
            <a:endParaRPr lang="en-GB" smtClean="0">
              <a:latin typeface="Arial" pitchFamily="34" charset="0"/>
              <a:cs typeface="Arial" pitchFamily="34" charset="0"/>
            </a:endParaRPr>
          </a:p>
          <a:p>
            <a:pPr eaLnBrk="1" hangingPunct="1"/>
            <a:r>
              <a:rPr lang="en-GB" smtClean="0">
                <a:latin typeface="Arial" pitchFamily="34" charset="0"/>
                <a:cs typeface="Arial" pitchFamily="34" charset="0"/>
              </a:rPr>
              <a:t>Points that may not be self explanatory or that are worth highlighting:</a:t>
            </a:r>
          </a:p>
          <a:p>
            <a:pPr eaLnBrk="1" hangingPunct="1"/>
            <a:r>
              <a:rPr lang="en-GB" smtClean="0">
                <a:latin typeface="Arial" pitchFamily="34" charset="0"/>
                <a:cs typeface="Arial" pitchFamily="34" charset="0"/>
              </a:rPr>
              <a:t> </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smtClean="0">
                <a:latin typeface="Arial" pitchFamily="34" charset="0"/>
                <a:cs typeface="Arial" pitchFamily="34" charset="0"/>
              </a:rPr>
              <a:t>emphasis on peer support.  Colleagues become committed to sustaining the learning in order not to let each other down.  The fact that peers were equally and reciprocally committed to learning to develop their practice was important to establishing trust and making it safe to admit need or uncertainty;</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smtClean="0">
                <a:latin typeface="Arial" pitchFamily="34" charset="0"/>
                <a:cs typeface="Arial" pitchFamily="34" charset="0"/>
              </a:rPr>
              <a:t>observing other people (not necessarily experts) and having chance to explore a range of possible interpretations was as important as being observed and receiving feedback from specialists;</a:t>
            </a:r>
          </a:p>
          <a:p>
            <a:pPr eaLnBrk="1" hangingPunct="1"/>
            <a:r>
              <a:rPr lang="en-GB" smtClean="0">
                <a:latin typeface="Symbol" pitchFamily="18" charset="2"/>
                <a:cs typeface="Arial" pitchFamily="34" charset="0"/>
              </a:rPr>
              <a:t>·</a:t>
            </a:r>
            <a:r>
              <a:rPr lang="en-GB" smtClean="0">
                <a:latin typeface="Arial" pitchFamily="34" charset="0"/>
                <a:cs typeface="Times New Roman" pitchFamily="18" charset="0"/>
              </a:rPr>
              <a:t>        </a:t>
            </a:r>
            <a:r>
              <a:rPr lang="en-GB" smtClean="0">
                <a:latin typeface="Arial" pitchFamily="34" charset="0"/>
                <a:cs typeface="Arial" pitchFamily="34" charset="0"/>
              </a:rPr>
              <a:t>observation was carefully set up for learning and protected from accountability systems;</a:t>
            </a:r>
          </a:p>
          <a:p>
            <a:pPr eaLnBrk="1" hangingPunct="1"/>
            <a:r>
              <a:rPr lang="en-GB" smtClean="0">
                <a:latin typeface="Symbol" pitchFamily="18" charset="2"/>
                <a:cs typeface="Times New Roman" pitchFamily="18" charset="0"/>
              </a:rPr>
              <a:t>·</a:t>
            </a:r>
            <a:r>
              <a:rPr lang="en-GB" smtClean="0">
                <a:latin typeface="Arial" pitchFamily="34" charset="0"/>
                <a:cs typeface="Times New Roman" pitchFamily="18" charset="0"/>
              </a:rPr>
              <a:t>        careful and joint work to identify starting points – what teachers knew, believed and could do already </a:t>
            </a:r>
            <a:r>
              <a:rPr lang="en-GB" i="1" smtClean="0">
                <a:latin typeface="Arial" pitchFamily="34" charset="0"/>
                <a:cs typeface="Times New Roman" pitchFamily="18" charset="0"/>
              </a:rPr>
              <a:t>and </a:t>
            </a:r>
            <a:r>
              <a:rPr lang="en-GB" smtClean="0">
                <a:latin typeface="Arial" pitchFamily="34" charset="0"/>
                <a:cs typeface="Times New Roman" pitchFamily="18" charset="0"/>
              </a:rPr>
              <a:t>what their concerns were in relation to their pupils’ learning were crucial and took many forms;</a:t>
            </a:r>
          </a:p>
          <a:p>
            <a:pPr eaLnBrk="1" hangingPunct="1"/>
            <a:r>
              <a:rPr lang="en-GB" smtClean="0">
                <a:latin typeface="Symbol" pitchFamily="18" charset="2"/>
                <a:cs typeface="Times New Roman" pitchFamily="18" charset="0"/>
              </a:rPr>
              <a:t>·</a:t>
            </a:r>
            <a:r>
              <a:rPr lang="en-GB" smtClean="0">
                <a:latin typeface="Arial" pitchFamily="34" charset="0"/>
                <a:cs typeface="Times New Roman" pitchFamily="18" charset="0"/>
              </a:rPr>
              <a:t>        identifying starting points was often closely linked to/managed through refining enquiry goals and learning foci.</a:t>
            </a:r>
          </a:p>
          <a:p>
            <a:pPr eaLnBrk="1" hangingPunct="1"/>
            <a:endParaRPr lang="en-GB" smtClean="0">
              <a:latin typeface="Arial" pitchFamily="34" charset="0"/>
              <a:cs typeface="Arial" pitchFamily="34" charset="0"/>
            </a:endParaRPr>
          </a:p>
          <a:p>
            <a:pPr eaLnBrk="1" hangingPunct="1"/>
            <a:r>
              <a:rPr lang="en-GB" smtClean="0">
                <a:latin typeface="Arial" pitchFamily="34" charset="0"/>
                <a:cs typeface="Arial" pitchFamily="34" charset="0"/>
              </a:rPr>
              <a:t> </a:t>
            </a:r>
          </a:p>
          <a:p>
            <a:pPr eaLnBrk="1" hangingPunct="1"/>
            <a:r>
              <a:rPr lang="en-GB" i="1" smtClean="0">
                <a:latin typeface="Arial" pitchFamily="34" charset="0"/>
                <a:cs typeface="Arial" pitchFamily="34" charset="0"/>
              </a:rPr>
              <a:t>(All the other bullets are unpacked in subsequent slides)</a:t>
            </a:r>
            <a:endParaRPr lang="en-GB" smtClean="0">
              <a:latin typeface="Arial" pitchFamily="34" charset="0"/>
              <a:cs typeface="Arial" pitchFamily="34" charset="0"/>
            </a:endParaRPr>
          </a:p>
          <a:p>
            <a:pPr eaLnBrk="1" hangingPunct="1"/>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C79456-DD84-47E1-B3BC-1A142E70AE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2772" name="Slide Number Placeholder 3"/>
          <p:cNvSpPr>
            <a:spLocks noGrp="1"/>
          </p:cNvSpPr>
          <p:nvPr>
            <p:ph type="sldNum" sz="quarter" idx="5"/>
          </p:nvPr>
        </p:nvSpPr>
        <p:spPr>
          <a:noFill/>
        </p:spPr>
        <p:txBody>
          <a:bodyPr/>
          <a:lstStyle/>
          <a:p>
            <a:fld id="{86F427C4-C2A3-4B69-91F0-EDC4191A9558}" type="slidenum">
              <a:rPr lang="en-GB">
                <a:latin typeface="Arial" pitchFamily="34" charset="0"/>
                <a:cs typeface="Arial" pitchFamily="34" charset="0"/>
              </a:rPr>
              <a:pPr/>
              <a:t>6</a:t>
            </a:fld>
            <a:endParaRPr lang="en-GB">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3796" name="Slide Number Placeholder 3"/>
          <p:cNvSpPr>
            <a:spLocks noGrp="1"/>
          </p:cNvSpPr>
          <p:nvPr>
            <p:ph type="sldNum" sz="quarter" idx="5"/>
          </p:nvPr>
        </p:nvSpPr>
        <p:spPr>
          <a:noFill/>
        </p:spPr>
        <p:txBody>
          <a:bodyPr/>
          <a:lstStyle/>
          <a:p>
            <a:fld id="{DA733E70-D9AE-4E67-A476-164BA420CB13}" type="slidenum">
              <a:rPr lang="en-GB">
                <a:latin typeface="Arial" pitchFamily="34" charset="0"/>
                <a:cs typeface="Arial" pitchFamily="34" charset="0"/>
              </a:rPr>
              <a:pPr/>
              <a:t>7</a:t>
            </a:fld>
            <a:endParaRPr lang="en-GB">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EA749DFC-F5B8-4636-B10B-E682F0EF1692}"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DBB43DCB-E8CF-468D-928B-8DB2CCAF271A}" type="slidenum">
              <a:rPr lang="en-GB" smtClean="0"/>
              <a:pPr>
                <a:defRPr/>
              </a:pPr>
              <a:t>9</a:t>
            </a:fld>
            <a:endParaRPr lang="en-GB" smtClean="0"/>
          </a:p>
        </p:txBody>
      </p:sp>
      <p:sp>
        <p:nvSpPr>
          <p:cNvPr id="46083" name="Rectangle 2"/>
          <p:cNvSpPr>
            <a:spLocks noGrp="1" noRot="1" noChangeAspect="1" noChangeArrowheads="1" noTextEdit="1"/>
          </p:cNvSpPr>
          <p:nvPr>
            <p:ph type="sldImg"/>
          </p:nvPr>
        </p:nvSpPr>
        <p:spPr>
          <a:xfrm>
            <a:off x="1865313" y="688975"/>
            <a:ext cx="2820987" cy="2116138"/>
          </a:xfrm>
          <a:ln/>
        </p:spPr>
      </p:sp>
      <p:sp>
        <p:nvSpPr>
          <p:cNvPr id="46084" name="Rectangle 3"/>
          <p:cNvSpPr>
            <a:spLocks noGrp="1" noChangeArrowheads="1"/>
          </p:cNvSpPr>
          <p:nvPr>
            <p:ph type="body" idx="1"/>
          </p:nvPr>
        </p:nvSpPr>
        <p:spPr>
          <a:xfrm>
            <a:off x="345148" y="2961235"/>
            <a:ext cx="5946169" cy="5534949"/>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BD35E3-A4D6-4966-B947-273C6F1140F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BD35E3-A4D6-4966-B947-273C6F1140F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BD35E3-A4D6-4966-B947-273C6F1140F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23528" y="1628800"/>
            <a:ext cx="7560840" cy="4525963"/>
          </a:xfrm>
        </p:spPr>
        <p:txBody>
          <a:bodyPr/>
          <a:lstStyle>
            <a:lvl1pPr marL="269875" indent="-269875">
              <a:defRPr/>
            </a:lvl1pPr>
            <a:lvl2pPr marL="539750" indent="-269875">
              <a:defRPr/>
            </a:lvl2pPr>
            <a:lvl3pPr marL="903288" indent="-282575">
              <a:defRPr/>
            </a:lvl3pPr>
            <a:lvl4pPr marL="1347788" indent="-363538">
              <a:defRPr/>
            </a:lvl4pPr>
            <a:lvl5pPr marL="1700213" indent="-3524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23528" y="1628800"/>
            <a:ext cx="7560840" cy="4525963"/>
          </a:xfrm>
        </p:spPr>
        <p:txBody>
          <a:bodyPr/>
          <a:lstStyle>
            <a:lvl1pPr marL="269875" indent="-269875">
              <a:defRPr/>
            </a:lvl1pPr>
            <a:lvl2pPr marL="539750" indent="-269875">
              <a:defRPr/>
            </a:lvl2pPr>
            <a:lvl3pPr marL="903288" indent="-282575">
              <a:defRPr/>
            </a:lvl3pPr>
            <a:lvl4pPr marL="1347788" indent="-363538">
              <a:defRPr/>
            </a:lvl4pPr>
            <a:lvl5pPr marL="1700213" indent="-3524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5FBD35E3-A4D6-4966-B947-273C6F1140F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D35E3-A4D6-4966-B947-273C6F1140F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BD35E3-A4D6-4966-B947-273C6F1140F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BD35E3-A4D6-4966-B947-273C6F1140F0}"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BD35E3-A4D6-4966-B947-273C6F1140F0}"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D35E3-A4D6-4966-B947-273C6F1140F0}"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D35E3-A4D6-4966-B947-273C6F1140F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D35E3-A4D6-4966-B947-273C6F1140F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EB86-ADB4-4EEC-AF4E-14FE1F2746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D35E3-A4D6-4966-B947-273C6F1140F0}"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2EB86-ADB4-4EEC-AF4E-14FE1F2746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b="1"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5B7BA-B271-4C21-9762-BD675AF6A7D3}" type="datetimeFigureOut">
              <a:rPr lang="en-GB" smtClean="0">
                <a:solidFill>
                  <a:prstClr val="black">
                    <a:tint val="75000"/>
                  </a:prstClr>
                </a:solidFill>
              </a:rPr>
              <a:pPr/>
              <a:t>05/12/2011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E941-7B59-4D94-826F-148C223AA513}"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file:///D:\EMAC\Pack%201%20Taking%20Hold\files\TH_core.m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aul.crisp@curee.co.u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curee.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Maximising the Impact of Mentoring and Coaching- an overview of the evidence  </a:t>
            </a:r>
            <a:endParaRPr lang="en-US" dirty="0"/>
          </a:p>
        </p:txBody>
      </p:sp>
      <p:sp>
        <p:nvSpPr>
          <p:cNvPr id="3" name="Subtitle 2"/>
          <p:cNvSpPr>
            <a:spLocks noGrp="1"/>
          </p:cNvSpPr>
          <p:nvPr>
            <p:ph type="subTitle" idx="1"/>
          </p:nvPr>
        </p:nvSpPr>
        <p:spPr/>
        <p:txBody>
          <a:bodyPr/>
          <a:lstStyle/>
          <a:p>
            <a:r>
              <a:rPr lang="en-GB" dirty="0" smtClean="0">
                <a:solidFill>
                  <a:srgbClr val="FF0000"/>
                </a:solidFill>
                <a:effectLst>
                  <a:outerShdw blurRad="38100" dist="38100" dir="2700000" algn="tl">
                    <a:srgbClr val="000000">
                      <a:alpha val="43137"/>
                    </a:srgbClr>
                  </a:outerShdw>
                </a:effectLst>
              </a:rPr>
              <a:t>Paul Crisp and Lisa Bradbury</a:t>
            </a:r>
          </a:p>
          <a:p>
            <a:r>
              <a:rPr lang="en-GB" dirty="0" smtClean="0"/>
              <a:t>Centre for the Use of Research and </a:t>
            </a:r>
            <a:r>
              <a:rPr lang="en-GB" dirty="0" smtClean="0"/>
              <a:t>Evidence in Education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71600" y="730250"/>
            <a:ext cx="7832675" cy="633413"/>
          </a:xfrm>
        </p:spPr>
        <p:txBody>
          <a:bodyPr/>
          <a:lstStyle/>
          <a:p>
            <a:pPr algn="l" eaLnBrk="1" hangingPunct="1"/>
            <a:r>
              <a:rPr lang="en-GB" sz="3200" dirty="0" smtClean="0"/>
              <a:t>     Why have a national framework?</a:t>
            </a:r>
            <a:endParaRPr lang="en-US" sz="3200" dirty="0" smtClean="0"/>
          </a:p>
        </p:txBody>
      </p:sp>
      <p:pic>
        <p:nvPicPr>
          <p:cNvPr id="175107" name="Picture 3" descr="rosetta stone"/>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0" y="1524000"/>
            <a:ext cx="3779912" cy="3860800"/>
          </a:xfrm>
          <a:prstGeom prst="rect">
            <a:avLst/>
          </a:prstGeom>
          <a:noFill/>
          <a:ln w="9525">
            <a:noFill/>
            <a:miter lim="800000"/>
            <a:headEnd/>
            <a:tailEnd/>
          </a:ln>
        </p:spPr>
      </p:pic>
      <p:pic>
        <p:nvPicPr>
          <p:cNvPr id="175108" name="Picture 4" descr="hieroglyph translation"/>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3707904" y="1447800"/>
            <a:ext cx="3456384" cy="3898900"/>
          </a:xfrm>
          <a:prstGeom prst="rect">
            <a:avLst/>
          </a:prstGeom>
          <a:noFill/>
          <a:ln w="9525">
            <a:noFill/>
            <a:miter lim="800000"/>
            <a:headEnd/>
            <a:tailEnd/>
          </a:ln>
        </p:spPr>
      </p:pic>
      <p:sp>
        <p:nvSpPr>
          <p:cNvPr id="10245" name="Text Box 5"/>
          <p:cNvSpPr txBox="1">
            <a:spLocks noChangeArrowheads="1"/>
          </p:cNvSpPr>
          <p:nvPr/>
        </p:nvSpPr>
        <p:spPr bwMode="auto">
          <a:xfrm>
            <a:off x="1314450" y="5810250"/>
            <a:ext cx="6534150" cy="366713"/>
          </a:xfrm>
          <a:prstGeom prst="rect">
            <a:avLst/>
          </a:prstGeom>
          <a:noFill/>
          <a:ln w="9525">
            <a:noFill/>
            <a:miter lim="800000"/>
            <a:headEnd/>
            <a:tailEnd/>
          </a:ln>
        </p:spPr>
        <p:txBody>
          <a:bodyPr lIns="90000" tIns="46800" rIns="90000" bIns="46800">
            <a:spAutoFit/>
          </a:bodyPr>
          <a:lstStyle/>
          <a:p>
            <a:pPr>
              <a:spcBef>
                <a:spcPct val="50000"/>
              </a:spcBef>
            </a:pPr>
            <a:endParaRPr lang="en-US" sz="1800"/>
          </a:p>
        </p:txBody>
      </p:sp>
      <p:sp>
        <p:nvSpPr>
          <p:cNvPr id="175110" name="Text Box 6"/>
          <p:cNvSpPr txBox="1">
            <a:spLocks noChangeArrowheads="1"/>
          </p:cNvSpPr>
          <p:nvPr/>
        </p:nvSpPr>
        <p:spPr bwMode="auto">
          <a:xfrm>
            <a:off x="838200" y="5648325"/>
            <a:ext cx="7032625" cy="433388"/>
          </a:xfrm>
          <a:prstGeom prst="rect">
            <a:avLst/>
          </a:prstGeom>
          <a:noFill/>
          <a:ln w="9525">
            <a:noFill/>
            <a:miter lim="800000"/>
            <a:headEnd/>
            <a:tailEnd/>
          </a:ln>
          <a:effectLst/>
        </p:spPr>
        <p:txBody>
          <a:bodyPr lIns="90000" tIns="46800" rIns="90000" bIns="46800">
            <a:spAutoFit/>
          </a:bodyPr>
          <a:lstStyle/>
          <a:p>
            <a:pPr>
              <a:spcBef>
                <a:spcPct val="50000"/>
              </a:spcBef>
              <a:defRPr/>
            </a:pPr>
            <a:r>
              <a:rPr lang="en-GB" sz="2200" dirty="0">
                <a:cs typeface="+mn-cs"/>
              </a:rPr>
              <a:t>A means of sharing and extending current practice</a:t>
            </a:r>
            <a:endParaRPr lang="en-US" sz="22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75108"/>
                                        </p:tgtEl>
                                        <p:attrNameLst>
                                          <p:attrName>style.visibility</p:attrName>
                                        </p:attrNameLst>
                                      </p:cBhvr>
                                      <p:to>
                                        <p:strVal val="visible"/>
                                      </p:to>
                                    </p:set>
                                    <p:animEffect transition="in" filter="checkerboard(across)">
                                      <p:cBhvr>
                                        <p:cTn id="11" dur="500"/>
                                        <p:tgtEl>
                                          <p:spTgt spid="175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Autofit/>
          </a:bodyPr>
          <a:lstStyle/>
          <a:p>
            <a:pPr eaLnBrk="1" hangingPunct="1"/>
            <a:r>
              <a:rPr lang="en-GB" sz="3200" dirty="0" smtClean="0"/>
              <a:t>Effective coaching and mentoring involves:</a:t>
            </a:r>
          </a:p>
        </p:txBody>
      </p:sp>
      <p:pic>
        <p:nvPicPr>
          <p:cNvPr id="23556" name="Content Placeholder 5"/>
          <p:cNvPicPr>
            <a:picLocks noGrp="1" noChangeAspect="1" noChangeArrowheads="1"/>
          </p:cNvPicPr>
          <p:nvPr>
            <p:ph sz="half" idx="1"/>
          </p:nvPr>
        </p:nvPicPr>
        <p:blipFill>
          <a:blip r:embed="rId3" cstate="print"/>
          <a:stretch>
            <a:fillRect/>
          </a:stretch>
        </p:blipFill>
        <p:spPr>
          <a:xfrm>
            <a:off x="971600" y="5301208"/>
            <a:ext cx="7557094" cy="136815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39552" y="1268760"/>
            <a:ext cx="4032448" cy="3785652"/>
          </a:xfrm>
          <a:prstGeom prst="rect">
            <a:avLst/>
          </a:prstGeom>
        </p:spPr>
        <p:txBody>
          <a:bodyPr wrap="square">
            <a:spAutoFit/>
          </a:bodyPr>
          <a:lstStyle/>
          <a:p>
            <a:pPr marL="269875" lvl="0" indent="-269875">
              <a:spcBef>
                <a:spcPct val="20000"/>
              </a:spcBef>
              <a:buBlip>
                <a:blip r:embed="rId4"/>
              </a:buBlip>
            </a:pPr>
            <a:r>
              <a:rPr lang="en-US" sz="2400" b="1" dirty="0" smtClean="0">
                <a:solidFill>
                  <a:prstClr val="black"/>
                </a:solidFill>
              </a:rPr>
              <a:t>A learning conversation</a:t>
            </a:r>
          </a:p>
          <a:p>
            <a:pPr marL="269875" lvl="0" indent="-269875">
              <a:spcBef>
                <a:spcPct val="20000"/>
              </a:spcBef>
              <a:buBlip>
                <a:blip r:embed="rId4"/>
              </a:buBlip>
            </a:pPr>
            <a:r>
              <a:rPr lang="en-US" sz="2400" b="1" dirty="0" smtClean="0">
                <a:solidFill>
                  <a:prstClr val="black"/>
                </a:solidFill>
              </a:rPr>
              <a:t>A thoughtful relationship</a:t>
            </a:r>
          </a:p>
          <a:p>
            <a:pPr marL="269875" lvl="0" indent="-269875">
              <a:spcBef>
                <a:spcPct val="20000"/>
              </a:spcBef>
              <a:buBlip>
                <a:blip r:embed="rId4"/>
              </a:buBlip>
            </a:pPr>
            <a:r>
              <a:rPr lang="en-US" sz="2400" b="1" dirty="0" smtClean="0">
                <a:solidFill>
                  <a:prstClr val="black"/>
                </a:solidFill>
              </a:rPr>
              <a:t>A learning agreement</a:t>
            </a:r>
          </a:p>
          <a:p>
            <a:pPr marL="269875" lvl="0" indent="-269875">
              <a:spcBef>
                <a:spcPct val="20000"/>
              </a:spcBef>
              <a:buBlip>
                <a:blip r:embed="rId4"/>
              </a:buBlip>
            </a:pPr>
            <a:r>
              <a:rPr lang="en-US" sz="2400" b="1" dirty="0" smtClean="0">
                <a:solidFill>
                  <a:prstClr val="black"/>
                </a:solidFill>
              </a:rPr>
              <a:t>Combining support from fellow professional learners and specialists</a:t>
            </a:r>
          </a:p>
          <a:p>
            <a:pPr marL="269875" lvl="0" indent="-269875">
              <a:spcBef>
                <a:spcPct val="20000"/>
              </a:spcBef>
              <a:buBlip>
                <a:blip r:embed="rId4"/>
              </a:buBlip>
            </a:pPr>
            <a:r>
              <a:rPr lang="en-US" sz="2400" b="1" dirty="0" smtClean="0">
                <a:solidFill>
                  <a:prstClr val="black"/>
                </a:solidFill>
              </a:rPr>
              <a:t>Growing self direction</a:t>
            </a:r>
          </a:p>
          <a:p>
            <a:pPr marL="269875" lvl="0" indent="-269875">
              <a:spcBef>
                <a:spcPct val="20000"/>
              </a:spcBef>
              <a:buBlip>
                <a:blip r:embed="rId4"/>
              </a:buBlip>
            </a:pPr>
            <a:r>
              <a:rPr lang="en-US" sz="2400" b="1" dirty="0" smtClean="0">
                <a:solidFill>
                  <a:prstClr val="black"/>
                </a:solidFill>
              </a:rPr>
              <a:t>Setting challenging and personal </a:t>
            </a:r>
            <a:r>
              <a:rPr lang="en-US" sz="2400" b="1" dirty="0" smtClean="0">
                <a:solidFill>
                  <a:prstClr val="black"/>
                </a:solidFill>
              </a:rPr>
              <a:t>goals</a:t>
            </a:r>
            <a:endParaRPr lang="en-US" sz="2400" b="1" dirty="0" smtClean="0">
              <a:solidFill>
                <a:prstClr val="black"/>
              </a:solidFill>
            </a:endParaRPr>
          </a:p>
        </p:txBody>
      </p:sp>
      <p:sp>
        <p:nvSpPr>
          <p:cNvPr id="10" name="Rectangle 9"/>
          <p:cNvSpPr/>
          <p:nvPr/>
        </p:nvSpPr>
        <p:spPr>
          <a:xfrm>
            <a:off x="4572000" y="1268760"/>
            <a:ext cx="3888432" cy="4081117"/>
          </a:xfrm>
          <a:prstGeom prst="rect">
            <a:avLst/>
          </a:prstGeom>
        </p:spPr>
        <p:txBody>
          <a:bodyPr wrap="square">
            <a:spAutoFit/>
          </a:bodyPr>
          <a:lstStyle/>
          <a:p>
            <a:pPr marL="269875" lvl="0" indent="-269875">
              <a:spcBef>
                <a:spcPct val="20000"/>
              </a:spcBef>
              <a:buBlip>
                <a:blip r:embed="rId4"/>
              </a:buBlip>
            </a:pPr>
            <a:r>
              <a:rPr lang="en-US" sz="2400" b="1" dirty="0" smtClean="0">
                <a:solidFill>
                  <a:prstClr val="black"/>
                </a:solidFill>
              </a:rPr>
              <a:t>Setting </a:t>
            </a:r>
            <a:r>
              <a:rPr lang="en-US" sz="2400" b="1" dirty="0" smtClean="0">
                <a:solidFill>
                  <a:prstClr val="black"/>
                </a:solidFill>
              </a:rPr>
              <a:t>challenging and personal goals</a:t>
            </a:r>
          </a:p>
          <a:p>
            <a:pPr marL="269875" lvl="0" indent="-269875">
              <a:spcBef>
                <a:spcPct val="20000"/>
              </a:spcBef>
              <a:buBlip>
                <a:blip r:embed="rId4"/>
              </a:buBlip>
            </a:pPr>
            <a:r>
              <a:rPr lang="en-US" sz="2400" b="1" dirty="0" smtClean="0">
                <a:solidFill>
                  <a:prstClr val="black"/>
                </a:solidFill>
              </a:rPr>
              <a:t>Understanding why different approaches work</a:t>
            </a:r>
          </a:p>
          <a:p>
            <a:pPr marL="269875" lvl="0" indent="-269875">
              <a:spcBef>
                <a:spcPct val="20000"/>
              </a:spcBef>
              <a:buBlip>
                <a:blip r:embed="rId4"/>
              </a:buBlip>
            </a:pPr>
            <a:r>
              <a:rPr lang="en-US" sz="2400" b="1" dirty="0" smtClean="0">
                <a:solidFill>
                  <a:prstClr val="black"/>
                </a:solidFill>
              </a:rPr>
              <a:t>Acknowledging the benefits to the mentors and coaches</a:t>
            </a:r>
          </a:p>
          <a:p>
            <a:pPr marL="269875" lvl="0" indent="-269875">
              <a:spcBef>
                <a:spcPct val="20000"/>
              </a:spcBef>
              <a:buBlip>
                <a:blip r:embed="rId4"/>
              </a:buBlip>
            </a:pPr>
            <a:r>
              <a:rPr lang="en-US" sz="2400" b="1" dirty="0" smtClean="0">
                <a:solidFill>
                  <a:prstClr val="black"/>
                </a:solidFill>
              </a:rPr>
              <a:t>Experimenting and observing</a:t>
            </a:r>
          </a:p>
          <a:p>
            <a:pPr marL="269875" lvl="0" indent="-269875">
              <a:spcBef>
                <a:spcPct val="20000"/>
              </a:spcBef>
              <a:buBlip>
                <a:blip r:embed="rId4"/>
              </a:buBlip>
            </a:pPr>
            <a:r>
              <a:rPr lang="en-US" sz="2400" b="1" dirty="0" smtClean="0">
                <a:solidFill>
                  <a:prstClr val="black"/>
                </a:solidFill>
              </a:rPr>
              <a:t>Using resources effectively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smtClean="0"/>
              <a:t>Principles</a:t>
            </a:r>
            <a:endParaRPr lang="en-US" dirty="0"/>
          </a:p>
        </p:txBody>
      </p:sp>
      <p:sp>
        <p:nvSpPr>
          <p:cNvPr id="3" name="Content Placeholder 2"/>
          <p:cNvSpPr>
            <a:spLocks noGrp="1"/>
          </p:cNvSpPr>
          <p:nvPr>
            <p:ph idx="1"/>
          </p:nvPr>
        </p:nvSpPr>
        <p:spPr>
          <a:xfrm>
            <a:off x="323528" y="1196752"/>
            <a:ext cx="7560840" cy="4958011"/>
          </a:xfrm>
        </p:spPr>
        <p:txBody>
          <a:bodyPr/>
          <a:lstStyle/>
          <a:p>
            <a:r>
              <a:rPr lang="en-US" sz="2400" dirty="0" smtClean="0"/>
              <a:t>A learning conversation</a:t>
            </a:r>
          </a:p>
          <a:p>
            <a:r>
              <a:rPr lang="en-US" sz="2400" dirty="0" smtClean="0"/>
              <a:t>A thoughtful relationship</a:t>
            </a:r>
          </a:p>
          <a:p>
            <a:r>
              <a:rPr lang="en-US" sz="2400" dirty="0" smtClean="0"/>
              <a:t>A learning agreement</a:t>
            </a:r>
          </a:p>
          <a:p>
            <a:r>
              <a:rPr lang="en-US" sz="2400" dirty="0" smtClean="0"/>
              <a:t>Combining support from fellow professional learners and specialists</a:t>
            </a:r>
          </a:p>
          <a:p>
            <a:r>
              <a:rPr lang="en-US" sz="2400" dirty="0" smtClean="0"/>
              <a:t>Growing self direction</a:t>
            </a:r>
          </a:p>
          <a:p>
            <a:r>
              <a:rPr lang="en-US" sz="2400" dirty="0" smtClean="0"/>
              <a:t>Setting challenging and personal goals</a:t>
            </a:r>
          </a:p>
          <a:p>
            <a:r>
              <a:rPr lang="en-US" sz="2400" dirty="0" smtClean="0"/>
              <a:t>Understanding why different approaches work</a:t>
            </a:r>
          </a:p>
          <a:p>
            <a:r>
              <a:rPr lang="en-US" sz="2400" dirty="0" smtClean="0"/>
              <a:t>Acknowledging the benefits to the mentors and coaches</a:t>
            </a:r>
          </a:p>
          <a:p>
            <a:r>
              <a:rPr lang="en-US" sz="2400" dirty="0" smtClean="0"/>
              <a:t>Experimenting and observing</a:t>
            </a:r>
          </a:p>
          <a:p>
            <a:r>
              <a:rPr lang="en-US" sz="2400" dirty="0" smtClean="0"/>
              <a:t>Using resources effectively</a:t>
            </a:r>
          </a:p>
          <a:p>
            <a:endParaRPr lang="en-US" sz="2400" dirty="0" smtClean="0"/>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71600" y="332656"/>
            <a:ext cx="7772400" cy="690562"/>
          </a:xfrm>
        </p:spPr>
        <p:txBody>
          <a:bodyPr>
            <a:normAutofit fontScale="90000"/>
          </a:bodyPr>
          <a:lstStyle/>
          <a:p>
            <a:pPr algn="l"/>
            <a:r>
              <a:rPr lang="en-GB" dirty="0" smtClean="0">
                <a:solidFill>
                  <a:schemeClr val="bg1"/>
                </a:solidFill>
              </a:rPr>
              <a:t> </a:t>
            </a:r>
            <a:r>
              <a:rPr lang="en-GB" dirty="0" smtClean="0"/>
              <a:t>Skills for professional learning</a:t>
            </a:r>
            <a:endParaRPr lang="en-US" dirty="0" smtClean="0"/>
          </a:p>
        </p:txBody>
      </p:sp>
      <p:sp>
        <p:nvSpPr>
          <p:cNvPr id="15363" name="Subtitle 2"/>
          <p:cNvSpPr>
            <a:spLocks noGrp="1"/>
          </p:cNvSpPr>
          <p:nvPr>
            <p:ph type="subTitle" idx="1"/>
          </p:nvPr>
        </p:nvSpPr>
        <p:spPr/>
        <p:txBody>
          <a:bodyPr/>
          <a:lstStyle/>
          <a:p>
            <a:endParaRPr lang="en-US" smtClean="0"/>
          </a:p>
        </p:txBody>
      </p:sp>
      <p:pic>
        <p:nvPicPr>
          <p:cNvPr id="15364" name="Picture 7"/>
          <p:cNvPicPr>
            <a:picLocks noChangeArrowheads="1"/>
          </p:cNvPicPr>
          <p:nvPr/>
        </p:nvPicPr>
        <p:blipFill>
          <a:blip r:embed="rId3" cstate="print"/>
          <a:srcRect l="554" t="14569" r="22702" b="11615"/>
          <a:stretch>
            <a:fillRect/>
          </a:stretch>
        </p:blipFill>
        <p:spPr bwMode="auto">
          <a:xfrm>
            <a:off x="899592" y="1052736"/>
            <a:ext cx="7632080" cy="5328592"/>
          </a:xfrm>
          <a:prstGeom prst="rect">
            <a:avLst/>
          </a:prstGeom>
          <a:noFill/>
          <a:ln w="9525">
            <a:noFill/>
            <a:miter lim="800000"/>
            <a:headEnd/>
            <a:tailEnd/>
          </a:ln>
        </p:spPr>
      </p:pic>
      <p:pic>
        <p:nvPicPr>
          <p:cNvPr id="5" name="Picture 7"/>
          <p:cNvPicPr>
            <a:picLocks noChangeArrowheads="1"/>
          </p:cNvPicPr>
          <p:nvPr/>
        </p:nvPicPr>
        <p:blipFill>
          <a:blip r:embed="rId3" cstate="print"/>
          <a:srcRect l="4090" t="64329" r="64051" b="11615"/>
          <a:stretch>
            <a:fillRect/>
          </a:stretch>
        </p:blipFill>
        <p:spPr bwMode="auto">
          <a:xfrm>
            <a:off x="2123728" y="2204864"/>
            <a:ext cx="6552728" cy="43288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en-GB" sz="3600" dirty="0" smtClean="0"/>
              <a:t>The potential and function of coaching</a:t>
            </a:r>
            <a:endParaRPr lang="en-US" sz="3600" dirty="0"/>
          </a:p>
        </p:txBody>
      </p:sp>
      <p:sp>
        <p:nvSpPr>
          <p:cNvPr id="3" name="Content Placeholder 2"/>
          <p:cNvSpPr>
            <a:spLocks noGrp="1"/>
          </p:cNvSpPr>
          <p:nvPr>
            <p:ph idx="1"/>
          </p:nvPr>
        </p:nvSpPr>
        <p:spPr>
          <a:xfrm>
            <a:off x="683568" y="1196752"/>
            <a:ext cx="7992888" cy="5256584"/>
          </a:xfrm>
        </p:spPr>
        <p:txBody>
          <a:bodyPr>
            <a:noAutofit/>
          </a:bodyPr>
          <a:lstStyle/>
          <a:p>
            <a:pPr>
              <a:spcBef>
                <a:spcPts val="0"/>
              </a:spcBef>
            </a:pPr>
            <a:r>
              <a:rPr lang="en-GB" sz="2800" dirty="0" smtClean="0"/>
              <a:t>Quality of mentoring and coaching highly variable :</a:t>
            </a:r>
          </a:p>
          <a:p>
            <a:pPr lvl="1">
              <a:spcBef>
                <a:spcPts val="0"/>
              </a:spcBef>
            </a:pPr>
            <a:r>
              <a:rPr lang="en-GB" sz="2400" dirty="0" smtClean="0"/>
              <a:t>evidence from two </a:t>
            </a:r>
            <a:r>
              <a:rPr lang="en-GB" sz="2400" dirty="0" err="1" smtClean="0"/>
              <a:t>OfSTED</a:t>
            </a:r>
            <a:r>
              <a:rPr lang="en-GB" sz="2400" dirty="0" smtClean="0"/>
              <a:t> reports; and </a:t>
            </a:r>
          </a:p>
          <a:p>
            <a:pPr lvl="1">
              <a:spcBef>
                <a:spcPts val="0"/>
              </a:spcBef>
            </a:pPr>
            <a:r>
              <a:rPr lang="en-GB" sz="2400" dirty="0" smtClean="0"/>
              <a:t>evaluation of 75 CPD providers for TDA</a:t>
            </a:r>
          </a:p>
          <a:p>
            <a:pPr>
              <a:spcBef>
                <a:spcPts val="0"/>
              </a:spcBef>
            </a:pPr>
            <a:r>
              <a:rPr lang="en-GB" sz="2800" dirty="0" smtClean="0"/>
              <a:t>Weaker practice abounds</a:t>
            </a:r>
          </a:p>
          <a:p>
            <a:pPr>
              <a:spcBef>
                <a:spcPts val="0"/>
              </a:spcBef>
            </a:pPr>
            <a:r>
              <a:rPr lang="en-GB" sz="2800" dirty="0" smtClean="0"/>
              <a:t>Key issues in relation to the evidence base include:</a:t>
            </a:r>
          </a:p>
          <a:p>
            <a:pPr lvl="1">
              <a:spcBef>
                <a:spcPts val="0"/>
              </a:spcBef>
            </a:pPr>
            <a:r>
              <a:rPr lang="en-GB" sz="2400" dirty="0" smtClean="0"/>
              <a:t>Lack of clarity re purposes different approaches</a:t>
            </a:r>
          </a:p>
          <a:p>
            <a:pPr lvl="1">
              <a:spcBef>
                <a:spcPts val="0"/>
              </a:spcBef>
            </a:pPr>
            <a:r>
              <a:rPr lang="en-GB" sz="2400" dirty="0" smtClean="0"/>
              <a:t>Dominance of GROW model asserting need for specialist coaching, but not content knowledge , or skills</a:t>
            </a:r>
          </a:p>
          <a:p>
            <a:pPr lvl="1">
              <a:spcBef>
                <a:spcPts val="0"/>
              </a:spcBef>
            </a:pPr>
            <a:r>
              <a:rPr lang="en-GB" sz="2400" dirty="0" smtClean="0"/>
              <a:t>Confusion between leadership and pedagogic coaching</a:t>
            </a:r>
          </a:p>
          <a:p>
            <a:pPr lvl="1">
              <a:spcBef>
                <a:spcPts val="0"/>
              </a:spcBef>
            </a:pPr>
            <a:r>
              <a:rPr lang="en-GB" sz="2400" dirty="0" smtClean="0"/>
              <a:t>Insufficient emphasis on the skills of learners too much on the skills of coaches</a:t>
            </a:r>
          </a:p>
          <a:p>
            <a:pPr lvl="1">
              <a:spcBef>
                <a:spcPts val="0"/>
              </a:spcBef>
            </a:pPr>
            <a:r>
              <a:rPr lang="en-GB" sz="2400" dirty="0" smtClean="0"/>
              <a:t>Insufficient  connections with pupil learning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12913" y="682625"/>
            <a:ext cx="6973887" cy="735013"/>
          </a:xfrm>
        </p:spPr>
        <p:txBody>
          <a:bodyPr/>
          <a:lstStyle/>
          <a:p>
            <a:pPr algn="l"/>
            <a:r>
              <a:rPr lang="en-GB" sz="4000" dirty="0" smtClean="0"/>
              <a:t>Choosing</a:t>
            </a:r>
            <a:r>
              <a:rPr lang="en-GB" sz="4000" dirty="0" smtClean="0">
                <a:solidFill>
                  <a:schemeClr val="bg1"/>
                </a:solidFill>
              </a:rPr>
              <a:t> </a:t>
            </a:r>
            <a:r>
              <a:rPr lang="en-GB" sz="4000" dirty="0" smtClean="0"/>
              <a:t>questions</a:t>
            </a:r>
            <a:r>
              <a:rPr lang="en-GB" sz="4000" dirty="0" smtClean="0">
                <a:solidFill>
                  <a:schemeClr val="bg1"/>
                </a:solidFill>
              </a:rPr>
              <a:t> </a:t>
            </a:r>
            <a:r>
              <a:rPr lang="en-GB" sz="4000" dirty="0" smtClean="0"/>
              <a:t>to</a:t>
            </a:r>
            <a:r>
              <a:rPr lang="en-GB" sz="4000" dirty="0" smtClean="0">
                <a:solidFill>
                  <a:schemeClr val="bg1"/>
                </a:solidFill>
              </a:rPr>
              <a:t> </a:t>
            </a:r>
            <a:r>
              <a:rPr lang="en-GB" sz="4000" dirty="0" smtClean="0"/>
              <a:t>ask </a:t>
            </a:r>
            <a:endParaRPr lang="en-US" sz="4000" dirty="0" smtClean="0"/>
          </a:p>
        </p:txBody>
      </p:sp>
      <p:sp>
        <p:nvSpPr>
          <p:cNvPr id="17411" name="Content Placeholder 2"/>
          <p:cNvSpPr>
            <a:spLocks noGrp="1"/>
          </p:cNvSpPr>
          <p:nvPr>
            <p:ph idx="1"/>
          </p:nvPr>
        </p:nvSpPr>
        <p:spPr>
          <a:xfrm>
            <a:off x="638175" y="1600200"/>
            <a:ext cx="8048625" cy="4525963"/>
          </a:xfrm>
        </p:spPr>
        <p:txBody>
          <a:bodyPr/>
          <a:lstStyle/>
          <a:p>
            <a:pPr>
              <a:buSzPct val="105000"/>
              <a:buFontTx/>
              <a:buBlip>
                <a:blip r:embed="rId3"/>
              </a:buBlip>
            </a:pPr>
            <a:r>
              <a:rPr lang="en-GB" sz="2800" dirty="0" smtClean="0"/>
              <a:t>Watch an extract from a </a:t>
            </a:r>
            <a:r>
              <a:rPr lang="en-GB" sz="2800" dirty="0" smtClean="0">
                <a:hlinkClick r:id="rId4" action="ppaction://hlinkfile"/>
              </a:rPr>
              <a:t>clip</a:t>
            </a:r>
            <a:r>
              <a:rPr lang="en-GB" sz="2800" dirty="0" smtClean="0"/>
              <a:t> of a real, but </a:t>
            </a:r>
            <a:r>
              <a:rPr lang="en-GB" sz="2800" dirty="0" err="1" smtClean="0"/>
              <a:t>recontexualised</a:t>
            </a:r>
            <a:r>
              <a:rPr lang="en-GB" sz="2800" dirty="0" smtClean="0"/>
              <a:t> coaching conversation between Jane and Matthew</a:t>
            </a:r>
          </a:p>
          <a:p>
            <a:pPr>
              <a:buSzPct val="105000"/>
              <a:buFontTx/>
              <a:buBlip>
                <a:blip r:embed="rId3"/>
              </a:buBlip>
            </a:pPr>
            <a:r>
              <a:rPr lang="en-GB" sz="2800" dirty="0" smtClean="0"/>
              <a:t>If we look at Matthew and the skills framework, we can see some very common errors and thus skills he needs to develop – and some skills in use</a:t>
            </a:r>
          </a:p>
        </p:txBody>
      </p:sp>
      <p:pic>
        <p:nvPicPr>
          <p:cNvPr id="17412" name="Picture 6" descr="Pack 1"/>
          <p:cNvPicPr>
            <a:picLocks noChangeAspect="1" noChangeArrowheads="1"/>
          </p:cNvPicPr>
          <p:nvPr/>
        </p:nvPicPr>
        <p:blipFill>
          <a:blip r:embed="rId5" cstate="print"/>
          <a:srcRect/>
          <a:stretch>
            <a:fillRect/>
          </a:stretch>
        </p:blipFill>
        <p:spPr bwMode="auto">
          <a:xfrm>
            <a:off x="5148064" y="4869160"/>
            <a:ext cx="2524125" cy="166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66863" y="506413"/>
            <a:ext cx="7061200" cy="1143000"/>
          </a:xfrm>
        </p:spPr>
        <p:txBody>
          <a:bodyPr/>
          <a:lstStyle/>
          <a:p>
            <a:pPr algn="l"/>
            <a:r>
              <a:rPr lang="en-GB" sz="3600" dirty="0" smtClean="0"/>
              <a:t>Professional</a:t>
            </a:r>
            <a:r>
              <a:rPr lang="en-GB" sz="3600" dirty="0" smtClean="0">
                <a:solidFill>
                  <a:schemeClr val="bg1"/>
                </a:solidFill>
              </a:rPr>
              <a:t> </a:t>
            </a:r>
            <a:r>
              <a:rPr lang="en-GB" sz="3600" dirty="0" smtClean="0"/>
              <a:t>learning</a:t>
            </a:r>
            <a:r>
              <a:rPr lang="en-GB" sz="3600" dirty="0" smtClean="0">
                <a:solidFill>
                  <a:schemeClr val="bg1"/>
                </a:solidFill>
              </a:rPr>
              <a:t> </a:t>
            </a:r>
            <a:r>
              <a:rPr lang="en-GB" sz="3600" dirty="0" smtClean="0"/>
              <a:t>skills</a:t>
            </a:r>
          </a:p>
        </p:txBody>
      </p:sp>
      <p:sp>
        <p:nvSpPr>
          <p:cNvPr id="25603" name="Content Placeholder 2"/>
          <p:cNvSpPr>
            <a:spLocks noGrp="1"/>
          </p:cNvSpPr>
          <p:nvPr>
            <p:ph idx="1"/>
          </p:nvPr>
        </p:nvSpPr>
        <p:spPr>
          <a:xfrm>
            <a:off x="536575" y="1600200"/>
            <a:ext cx="8150225" cy="4525963"/>
          </a:xfrm>
        </p:spPr>
        <p:txBody>
          <a:bodyPr>
            <a:normAutofit fontScale="92500" lnSpcReduction="20000"/>
          </a:bodyPr>
          <a:lstStyle/>
          <a:p>
            <a:pPr>
              <a:buFontTx/>
              <a:buBlip>
                <a:blip r:embed="rId3"/>
              </a:buBlip>
            </a:pPr>
            <a:r>
              <a:rPr lang="en-GB" sz="2800" dirty="0" smtClean="0"/>
              <a:t>If we look at Jane against professional learning skills  we start to notice where she could contribute more</a:t>
            </a:r>
          </a:p>
          <a:p>
            <a:pPr>
              <a:buFontTx/>
              <a:buBlip>
                <a:blip r:embed="rId3"/>
              </a:buBlip>
            </a:pPr>
            <a:r>
              <a:rPr lang="en-GB" sz="2800" dirty="0" smtClean="0"/>
              <a:t>What skills from framework might she need to develop?</a:t>
            </a:r>
          </a:p>
          <a:p>
            <a:pPr>
              <a:buFontTx/>
              <a:buBlip>
                <a:blip r:embed="rId3"/>
              </a:buBlip>
            </a:pPr>
            <a:r>
              <a:rPr lang="en-GB" sz="2800" dirty="0" smtClean="0"/>
              <a:t>No </a:t>
            </a:r>
            <a:r>
              <a:rPr lang="en-GB" sz="2800" dirty="0" err="1" smtClean="0"/>
              <a:t>coachees</a:t>
            </a:r>
            <a:r>
              <a:rPr lang="en-GB" sz="2800" dirty="0" smtClean="0"/>
              <a:t> interviewed after sessions identified asking questions as a skill they contributed. When asked why... </a:t>
            </a:r>
          </a:p>
          <a:p>
            <a:pPr>
              <a:buFontTx/>
              <a:buBlip>
                <a:blip r:embed="rId3"/>
              </a:buBlip>
            </a:pPr>
            <a:r>
              <a:rPr lang="en-GB" sz="2800" dirty="0" smtClean="0"/>
              <a:t>They were anxious about asking ?s  – they thought it might lead to lengthy answers or open up the coach’s agenda  &amp; move focus away from their own</a:t>
            </a:r>
          </a:p>
          <a:p>
            <a:pPr>
              <a:buFontTx/>
              <a:buBlip>
                <a:blip r:embed="rId3"/>
              </a:buBlip>
            </a:pPr>
            <a:r>
              <a:rPr lang="en-GB" sz="2800" dirty="0" smtClean="0"/>
              <a:t>So we mapped skills &amp; behaviours of </a:t>
            </a:r>
            <a:r>
              <a:rPr lang="en-GB" sz="2800" dirty="0" err="1" smtClean="0"/>
              <a:t>Coachees</a:t>
            </a:r>
            <a:r>
              <a:rPr lang="en-GB" sz="2800" dirty="0" smtClean="0"/>
              <a:t> in much more detail &amp; provide tools to secure quality for them and help specialist coaches “ let go”</a:t>
            </a:r>
          </a:p>
          <a:p>
            <a:pPr>
              <a:buFontTx/>
              <a:buNone/>
            </a:pPr>
            <a:endParaRPr lang="en-GB" sz="2800" dirty="0" smtClean="0"/>
          </a:p>
        </p:txBody>
      </p:sp>
      <p:pic>
        <p:nvPicPr>
          <p:cNvPr id="25604" name="Picture 6" descr="Pack 1"/>
          <p:cNvPicPr>
            <a:picLocks noChangeAspect="1" noChangeArrowheads="1"/>
          </p:cNvPicPr>
          <p:nvPr/>
        </p:nvPicPr>
        <p:blipFill>
          <a:blip r:embed="rId4" cstate="print"/>
          <a:srcRect/>
          <a:stretch>
            <a:fillRect/>
          </a:stretch>
        </p:blipFill>
        <p:spPr bwMode="auto">
          <a:xfrm>
            <a:off x="7236296" y="260648"/>
            <a:ext cx="1538287" cy="130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10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10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10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10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7813"/>
            <a:ext cx="7787208" cy="1139825"/>
          </a:xfrm>
        </p:spPr>
        <p:txBody>
          <a:bodyPr>
            <a:normAutofit/>
          </a:bodyPr>
          <a:lstStyle/>
          <a:p>
            <a:r>
              <a:rPr lang="en-GB" sz="3600" b="1" dirty="0" smtClean="0">
                <a:effectLst/>
                <a:latin typeface="Calibri" pitchFamily="34" charset="0"/>
              </a:rPr>
              <a:t>Evaluation of provision for TDA</a:t>
            </a:r>
            <a:endParaRPr lang="en-GB" sz="3600" b="1" dirty="0">
              <a:effectLst/>
              <a:latin typeface="Calibri" pitchFamily="34" charset="0"/>
            </a:endParaRPr>
          </a:p>
        </p:txBody>
      </p:sp>
      <p:sp>
        <p:nvSpPr>
          <p:cNvPr id="3" name="Content Placeholder 2"/>
          <p:cNvSpPr>
            <a:spLocks noGrp="1"/>
          </p:cNvSpPr>
          <p:nvPr>
            <p:ph idx="1"/>
          </p:nvPr>
        </p:nvSpPr>
        <p:spPr/>
        <p:txBody>
          <a:bodyPr>
            <a:normAutofit fontScale="85000" lnSpcReduction="10000"/>
          </a:bodyPr>
          <a:lstStyle/>
          <a:p>
            <a:r>
              <a:rPr lang="en-GB" dirty="0" smtClean="0">
                <a:effectLst/>
                <a:latin typeface="Calibri" pitchFamily="34" charset="0"/>
              </a:rPr>
              <a:t>Key areas</a:t>
            </a:r>
          </a:p>
          <a:p>
            <a:pPr lvl="1"/>
            <a:r>
              <a:rPr lang="en-GB" b="1" dirty="0" smtClean="0">
                <a:effectLst/>
                <a:latin typeface="Calibri" pitchFamily="34" charset="0"/>
              </a:rPr>
              <a:t>collaborative</a:t>
            </a:r>
            <a:r>
              <a:rPr lang="en-GB" dirty="0" smtClean="0">
                <a:effectLst/>
                <a:latin typeface="Calibri" pitchFamily="34" charset="0"/>
              </a:rPr>
              <a:t> and sustained CPD</a:t>
            </a:r>
          </a:p>
          <a:p>
            <a:pPr lvl="1"/>
            <a:r>
              <a:rPr lang="en-GB" dirty="0">
                <a:effectLst/>
                <a:latin typeface="Calibri" pitchFamily="34" charset="0"/>
              </a:rPr>
              <a:t>h</a:t>
            </a:r>
            <a:r>
              <a:rPr lang="en-GB" dirty="0" smtClean="0">
                <a:effectLst/>
                <a:latin typeface="Calibri" pitchFamily="34" charset="0"/>
              </a:rPr>
              <a:t>elp improve </a:t>
            </a:r>
            <a:r>
              <a:rPr lang="en-GB" b="1" dirty="0" smtClean="0">
                <a:effectLst/>
                <a:latin typeface="Calibri" pitchFamily="34" charset="0"/>
              </a:rPr>
              <a:t>outcomes for children and young people</a:t>
            </a:r>
          </a:p>
          <a:p>
            <a:pPr lvl="1"/>
            <a:r>
              <a:rPr lang="en-GB" dirty="0">
                <a:effectLst/>
                <a:latin typeface="Calibri" pitchFamily="34" charset="0"/>
              </a:rPr>
              <a:t>b</a:t>
            </a:r>
            <a:r>
              <a:rPr lang="en-GB" dirty="0" smtClean="0">
                <a:effectLst/>
                <a:latin typeface="Calibri" pitchFamily="34" charset="0"/>
              </a:rPr>
              <a:t>ased on </a:t>
            </a:r>
            <a:r>
              <a:rPr lang="en-GB" b="1" dirty="0" smtClean="0">
                <a:effectLst/>
                <a:latin typeface="Calibri" pitchFamily="34" charset="0"/>
              </a:rPr>
              <a:t>effective needs analysis</a:t>
            </a:r>
          </a:p>
          <a:p>
            <a:pPr lvl="1"/>
            <a:r>
              <a:rPr lang="en-GB" dirty="0" smtClean="0">
                <a:effectLst/>
                <a:latin typeface="Calibri" pitchFamily="34" charset="0"/>
              </a:rPr>
              <a:t>encourage participants to be </a:t>
            </a:r>
            <a:r>
              <a:rPr lang="en-GB" b="1" dirty="0" smtClean="0">
                <a:effectLst/>
                <a:latin typeface="Calibri" pitchFamily="34" charset="0"/>
              </a:rPr>
              <a:t>reflective practitioners</a:t>
            </a:r>
            <a:endParaRPr lang="en-GB" dirty="0" smtClean="0">
              <a:effectLst/>
              <a:latin typeface="Calibri" pitchFamily="34" charset="0"/>
            </a:endParaRPr>
          </a:p>
          <a:p>
            <a:r>
              <a:rPr lang="en-GB" dirty="0" smtClean="0">
                <a:effectLst/>
                <a:latin typeface="Calibri" pitchFamily="34" charset="0"/>
              </a:rPr>
              <a:t>Benchmarks - Goal descriptors – 4 levels</a:t>
            </a:r>
          </a:p>
          <a:p>
            <a:pPr lvl="1"/>
            <a:r>
              <a:rPr lang="en-GB" dirty="0">
                <a:effectLst/>
                <a:latin typeface="Calibri" pitchFamily="34" charset="0"/>
              </a:rPr>
              <a:t>i</a:t>
            </a:r>
            <a:r>
              <a:rPr lang="en-GB" dirty="0" smtClean="0">
                <a:effectLst/>
                <a:latin typeface="Calibri" pitchFamily="34" charset="0"/>
              </a:rPr>
              <a:t>nforming</a:t>
            </a:r>
          </a:p>
          <a:p>
            <a:pPr lvl="1"/>
            <a:r>
              <a:rPr lang="en-GB" dirty="0" smtClean="0">
                <a:effectLst/>
                <a:latin typeface="Calibri" pitchFamily="34" charset="0"/>
              </a:rPr>
              <a:t>influencing</a:t>
            </a:r>
          </a:p>
          <a:p>
            <a:pPr lvl="1"/>
            <a:r>
              <a:rPr lang="en-GB" dirty="0">
                <a:effectLst/>
                <a:latin typeface="Calibri" pitchFamily="34" charset="0"/>
              </a:rPr>
              <a:t>e</a:t>
            </a:r>
            <a:r>
              <a:rPr lang="en-GB" dirty="0" smtClean="0">
                <a:effectLst/>
                <a:latin typeface="Calibri" pitchFamily="34" charset="0"/>
              </a:rPr>
              <a:t>mbedding</a:t>
            </a:r>
          </a:p>
          <a:p>
            <a:pPr lvl="1"/>
            <a:r>
              <a:rPr lang="en-GB" dirty="0">
                <a:effectLst/>
                <a:latin typeface="Calibri" pitchFamily="34" charset="0"/>
              </a:rPr>
              <a:t>t</a:t>
            </a:r>
            <a:r>
              <a:rPr lang="en-GB" dirty="0" smtClean="0">
                <a:effectLst/>
                <a:latin typeface="Calibri" pitchFamily="34" charset="0"/>
              </a:rPr>
              <a:t>ransforming</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7813"/>
            <a:ext cx="7715200" cy="918939"/>
          </a:xfrm>
        </p:spPr>
        <p:txBody>
          <a:bodyPr>
            <a:normAutofit fontScale="90000"/>
          </a:bodyPr>
          <a:lstStyle/>
          <a:p>
            <a:r>
              <a:rPr lang="en-GB" b="1" dirty="0" smtClean="0">
                <a:effectLst/>
                <a:latin typeface="Calibri" pitchFamily="34" charset="0"/>
              </a:rPr>
              <a:t>Four key areas: overview of findings</a:t>
            </a:r>
            <a:endParaRPr lang="en-GB" b="1" dirty="0">
              <a:effectLst/>
              <a:latin typeface="Calibri" pitchFamily="34" charset="0"/>
            </a:endParaRPr>
          </a:p>
        </p:txBody>
      </p:sp>
      <p:sp>
        <p:nvSpPr>
          <p:cNvPr id="3" name="Content Placeholder 2"/>
          <p:cNvSpPr>
            <a:spLocks noGrp="1"/>
          </p:cNvSpPr>
          <p:nvPr>
            <p:ph idx="1"/>
          </p:nvPr>
        </p:nvSpPr>
        <p:spPr>
          <a:xfrm>
            <a:off x="323528" y="1628800"/>
            <a:ext cx="8064896" cy="4525963"/>
          </a:xfrm>
        </p:spPr>
        <p:txBody>
          <a:bodyPr>
            <a:normAutofit fontScale="92500"/>
          </a:bodyPr>
          <a:lstStyle/>
          <a:p>
            <a:r>
              <a:rPr lang="en-GB" dirty="0" smtClean="0">
                <a:effectLst/>
                <a:latin typeface="Calibri" pitchFamily="34" charset="0"/>
              </a:rPr>
              <a:t>In nearly all cases the four elements (collaboration, reflection, needs analysis and helping improve outcomes for children) </a:t>
            </a:r>
            <a:r>
              <a:rPr lang="en-GB" i="1" dirty="0" smtClean="0">
                <a:effectLst/>
                <a:latin typeface="Calibri" pitchFamily="34" charset="0"/>
              </a:rPr>
              <a:t>featured in some form</a:t>
            </a:r>
          </a:p>
          <a:p>
            <a:r>
              <a:rPr lang="en-GB" dirty="0" smtClean="0">
                <a:effectLst/>
                <a:latin typeface="Calibri" pitchFamily="34" charset="0"/>
              </a:rPr>
              <a:t>Circa 90% provision was </a:t>
            </a:r>
            <a:r>
              <a:rPr lang="en-GB" i="1" dirty="0" smtClean="0">
                <a:effectLst/>
                <a:latin typeface="Calibri" pitchFamily="34" charset="0"/>
              </a:rPr>
              <a:t>informing</a:t>
            </a:r>
            <a:r>
              <a:rPr lang="en-GB" dirty="0" smtClean="0">
                <a:effectLst/>
                <a:latin typeface="Calibri" pitchFamily="34" charset="0"/>
              </a:rPr>
              <a:t> or </a:t>
            </a:r>
            <a:r>
              <a:rPr lang="en-GB" i="1" dirty="0" smtClean="0">
                <a:effectLst/>
                <a:latin typeface="Calibri" pitchFamily="34" charset="0"/>
              </a:rPr>
              <a:t>influencing</a:t>
            </a:r>
          </a:p>
          <a:p>
            <a:r>
              <a:rPr lang="en-GB" i="1" dirty="0" smtClean="0">
                <a:effectLst/>
                <a:latin typeface="Calibri" pitchFamily="34" charset="0"/>
              </a:rPr>
              <a:t>Reflection</a:t>
            </a:r>
            <a:r>
              <a:rPr lang="en-GB" dirty="0" smtClean="0">
                <a:effectLst/>
                <a:latin typeface="Calibri" pitchFamily="34" charset="0"/>
              </a:rPr>
              <a:t> was the area in which we observed ‘embedding’ and ‘transforming’ provision</a:t>
            </a:r>
            <a:r>
              <a:rPr lang="en-GB" dirty="0" smtClean="0">
                <a:latin typeface="Calibri" pitchFamily="34" charset="0"/>
              </a:rPr>
              <a:t> </a:t>
            </a:r>
            <a:r>
              <a:rPr lang="en-GB" dirty="0" smtClean="0">
                <a:effectLst/>
                <a:latin typeface="Calibri" pitchFamily="34" charset="0"/>
              </a:rPr>
              <a:t>most frequently, </a:t>
            </a:r>
            <a:r>
              <a:rPr lang="en-GB" i="1" dirty="0" smtClean="0">
                <a:effectLst/>
                <a:latin typeface="Calibri" pitchFamily="34" charset="0"/>
              </a:rPr>
              <a:t>needs analysis </a:t>
            </a:r>
            <a:r>
              <a:rPr lang="en-GB" dirty="0" smtClean="0">
                <a:effectLst/>
                <a:latin typeface="Calibri" pitchFamily="34" charset="0"/>
              </a:rPr>
              <a:t>– least frequently</a:t>
            </a:r>
            <a:endParaRPr lang="en-GB" dirty="0">
              <a:effectLst/>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ctr"/>
            <a:r>
              <a:rPr lang="en-GB" sz="2800" b="1" dirty="0" smtClean="0">
                <a:latin typeface="Calibri" pitchFamily="34" charset="0"/>
              </a:rPr>
              <a:t>Helping improve outcomes for CYP- findings from evaluating 75 CPD providers</a:t>
            </a:r>
            <a:endParaRPr lang="en-US" sz="2800" b="1" dirty="0">
              <a:latin typeface="Calibri" pitchFamily="34" charset="0"/>
            </a:endParaRPr>
          </a:p>
        </p:txBody>
      </p:sp>
      <p:pic>
        <p:nvPicPr>
          <p:cNvPr id="5" name="Content Placeholder 5" descr="Picture1.png"/>
          <p:cNvPicPr>
            <a:picLocks noGrp="1" noChangeAspect="1"/>
          </p:cNvPicPr>
          <p:nvPr>
            <p:ph sz="half" idx="1"/>
          </p:nvPr>
        </p:nvPicPr>
        <p:blipFill>
          <a:blip r:embed="rId3" cstate="print"/>
          <a:srcRect l="1487" t="44336" r="21185"/>
          <a:stretch>
            <a:fillRect/>
          </a:stretch>
        </p:blipFill>
        <p:spPr>
          <a:xfrm>
            <a:off x="971600" y="1124744"/>
            <a:ext cx="7488832" cy="4701175"/>
          </a:xfrm>
        </p:spPr>
      </p:pic>
      <p:sp>
        <p:nvSpPr>
          <p:cNvPr id="4" name="Text Placeholder 3"/>
          <p:cNvSpPr>
            <a:spLocks noGrp="1"/>
          </p:cNvSpPr>
          <p:nvPr>
            <p:ph sz="half" idx="2"/>
          </p:nvPr>
        </p:nvSpPr>
        <p:spPr>
          <a:xfrm>
            <a:off x="971600" y="4221088"/>
            <a:ext cx="7715200" cy="1905075"/>
          </a:xfrm>
        </p:spPr>
        <p:txBody>
          <a:bodyPr>
            <a:noAutofit/>
          </a:bodyPr>
          <a:lstStyle/>
          <a:p>
            <a:pPr marL="342900" indent="-342900">
              <a:buNone/>
            </a:pPr>
            <a:r>
              <a:rPr lang="en-GB" sz="2000" dirty="0" smtClean="0">
                <a:effectLst/>
                <a:latin typeface="Calibri" pitchFamily="34" charset="0"/>
              </a:rPr>
              <a:t>This area was: </a:t>
            </a:r>
          </a:p>
          <a:p>
            <a:pPr marL="342900" indent="-342900">
              <a:buFont typeface="Arial" pitchFamily="34" charset="0"/>
              <a:buChar char="•"/>
            </a:pPr>
            <a:r>
              <a:rPr lang="en-GB" sz="2000" dirty="0" smtClean="0">
                <a:effectLst/>
                <a:latin typeface="Calibri" pitchFamily="34" charset="0"/>
              </a:rPr>
              <a:t>‘not observed’ in 1% of provision</a:t>
            </a:r>
          </a:p>
          <a:p>
            <a:pPr marL="342900" indent="-342900">
              <a:buFont typeface="Arial" pitchFamily="34" charset="0"/>
              <a:buChar char="•"/>
            </a:pPr>
            <a:r>
              <a:rPr lang="en-GB" sz="2000" dirty="0" smtClean="0">
                <a:effectLst/>
                <a:latin typeface="Calibri" pitchFamily="34" charset="0"/>
              </a:rPr>
              <a:t>Just under half of provision (48%) was ‘informing’</a:t>
            </a:r>
          </a:p>
          <a:p>
            <a:pPr marL="342900" indent="-342900">
              <a:buFont typeface="Arial" pitchFamily="34" charset="0"/>
              <a:buChar char="•"/>
            </a:pPr>
            <a:r>
              <a:rPr lang="en-GB" sz="2000" dirty="0" smtClean="0">
                <a:effectLst/>
                <a:latin typeface="Calibri" pitchFamily="34" charset="0"/>
              </a:rPr>
              <a:t>41% - at ‘influencing’</a:t>
            </a:r>
          </a:p>
          <a:p>
            <a:pPr marL="342900" indent="-342900">
              <a:buFont typeface="Arial" pitchFamily="34" charset="0"/>
              <a:buChar char="•"/>
            </a:pPr>
            <a:r>
              <a:rPr lang="en-GB" sz="2000" dirty="0" smtClean="0">
                <a:effectLst/>
                <a:latin typeface="Calibri" pitchFamily="34" charset="0"/>
              </a:rPr>
              <a:t>9% - at ‘embedding’</a:t>
            </a:r>
          </a:p>
          <a:p>
            <a:pPr marL="342900" indent="-342900">
              <a:buFont typeface="Arial" pitchFamily="34" charset="0"/>
              <a:buChar char="•"/>
            </a:pPr>
            <a:r>
              <a:rPr lang="en-GB" sz="2000" dirty="0" smtClean="0">
                <a:effectLst/>
                <a:latin typeface="Calibri" pitchFamily="34" charset="0"/>
              </a:rPr>
              <a:t>None – at transforming </a:t>
            </a:r>
            <a:endParaRPr lang="en-US" sz="2000" dirty="0" smtClean="0">
              <a:effectLs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 - a settled picture</a:t>
            </a:r>
            <a:endParaRPr lang="en-US" dirty="0"/>
          </a:p>
        </p:txBody>
      </p:sp>
      <p:sp>
        <p:nvSpPr>
          <p:cNvPr id="3" name="Content Placeholder 2"/>
          <p:cNvSpPr>
            <a:spLocks noGrp="1"/>
          </p:cNvSpPr>
          <p:nvPr>
            <p:ph idx="1"/>
          </p:nvPr>
        </p:nvSpPr>
        <p:spPr>
          <a:xfrm>
            <a:off x="611560" y="1628800"/>
            <a:ext cx="7272808" cy="4525963"/>
          </a:xfrm>
        </p:spPr>
        <p:txBody>
          <a:bodyPr>
            <a:normAutofit fontScale="85000" lnSpcReduction="10000"/>
          </a:bodyPr>
          <a:lstStyle/>
          <a:p>
            <a:r>
              <a:rPr lang="en-GB" dirty="0" smtClean="0"/>
              <a:t>6 systematic reviews of the research evidence about what makes a difference in CPD</a:t>
            </a:r>
          </a:p>
          <a:p>
            <a:pPr lvl="1"/>
            <a:r>
              <a:rPr lang="en-GB" dirty="0" smtClean="0"/>
              <a:t>EPPI 1-4 re the impact of CPD</a:t>
            </a:r>
          </a:p>
          <a:p>
            <a:pPr lvl="1"/>
            <a:r>
              <a:rPr lang="en-GB" dirty="0" smtClean="0"/>
              <a:t>Timperley review</a:t>
            </a:r>
          </a:p>
          <a:p>
            <a:pPr lvl="1"/>
            <a:r>
              <a:rPr lang="en-GB" dirty="0" smtClean="0"/>
              <a:t>Practitioner Use of Research Review</a:t>
            </a:r>
          </a:p>
          <a:p>
            <a:r>
              <a:rPr lang="en-GB" dirty="0" smtClean="0"/>
              <a:t>Findings</a:t>
            </a:r>
          </a:p>
          <a:p>
            <a:pPr lvl="1"/>
            <a:r>
              <a:rPr lang="en-GB" dirty="0" smtClean="0"/>
              <a:t>Are remarkably consistent</a:t>
            </a:r>
          </a:p>
          <a:p>
            <a:pPr lvl="1"/>
            <a:r>
              <a:rPr lang="en-GB" dirty="0" smtClean="0"/>
              <a:t>Reflect but also refine evidence re pedagogy for pupils</a:t>
            </a:r>
          </a:p>
          <a:p>
            <a:pPr lvl="1"/>
            <a:r>
              <a:rPr lang="en-GB" dirty="0" smtClean="0"/>
              <a:t>Increasingly offer explanations of why things do and don’t work</a:t>
            </a:r>
          </a:p>
          <a:p>
            <a:pPr lvl="1"/>
            <a:endParaRPr lang="en-GB" dirty="0"/>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7813"/>
            <a:ext cx="8003232" cy="1139825"/>
          </a:xfrm>
        </p:spPr>
        <p:txBody>
          <a:bodyPr>
            <a:normAutofit fontScale="90000"/>
          </a:bodyPr>
          <a:lstStyle/>
          <a:p>
            <a:r>
              <a:rPr lang="en-GB" b="1" dirty="0" smtClean="0">
                <a:effectLst/>
                <a:latin typeface="Calibri" pitchFamily="34" charset="0"/>
              </a:rPr>
              <a:t>Longer course</a:t>
            </a:r>
            <a:r>
              <a:rPr lang="en-GB" b="1" dirty="0" smtClean="0">
                <a:effectLst/>
                <a:latin typeface="Calibri" pitchFamily="34" charset="0"/>
              </a:rPr>
              <a:t>= deeper </a:t>
            </a:r>
            <a:r>
              <a:rPr lang="en-GB" b="1" dirty="0" smtClean="0">
                <a:effectLst/>
                <a:latin typeface="Calibri" pitchFamily="34" charset="0"/>
              </a:rPr>
              <a:t>engagement and higher impact?</a:t>
            </a:r>
            <a:endParaRPr lang="en-GB" b="1" dirty="0">
              <a:effectLst/>
              <a:latin typeface="Calibri" pitchFamily="34" charset="0"/>
            </a:endParaRPr>
          </a:p>
        </p:txBody>
      </p:sp>
      <p:sp>
        <p:nvSpPr>
          <p:cNvPr id="3" name="Content Placeholder 2"/>
          <p:cNvSpPr>
            <a:spLocks noGrp="1"/>
          </p:cNvSpPr>
          <p:nvPr>
            <p:ph idx="1"/>
          </p:nvPr>
        </p:nvSpPr>
        <p:spPr>
          <a:xfrm>
            <a:off x="611560" y="1628800"/>
            <a:ext cx="7272808" cy="4525963"/>
          </a:xfrm>
        </p:spPr>
        <p:txBody>
          <a:bodyPr/>
          <a:lstStyle/>
          <a:p>
            <a:r>
              <a:rPr lang="en-GB" dirty="0" smtClean="0">
                <a:effectLst/>
                <a:latin typeface="Calibri" pitchFamily="34" charset="0"/>
              </a:rPr>
              <a:t>On the whole, there needed to be multiple days for provision to be embedding or transforming</a:t>
            </a:r>
          </a:p>
          <a:p>
            <a:r>
              <a:rPr lang="en-GB" b="1" dirty="0" smtClean="0">
                <a:effectLst/>
                <a:latin typeface="Calibri" pitchFamily="34" charset="0"/>
              </a:rPr>
              <a:t>But</a:t>
            </a:r>
            <a:r>
              <a:rPr lang="en-GB" dirty="0" smtClean="0">
                <a:effectLst/>
                <a:latin typeface="Calibri" pitchFamily="34" charset="0"/>
              </a:rPr>
              <a:t>:</a:t>
            </a:r>
          </a:p>
          <a:p>
            <a:pPr lvl="1"/>
            <a:r>
              <a:rPr lang="en-GB" dirty="0" smtClean="0">
                <a:effectLst/>
                <a:latin typeface="Calibri" pitchFamily="34" charset="0"/>
              </a:rPr>
              <a:t>over a third of provision lasting 8 days or more – at informing level</a:t>
            </a:r>
          </a:p>
          <a:p>
            <a:pPr lvl="1"/>
            <a:r>
              <a:rPr lang="en-GB" dirty="0" smtClean="0">
                <a:effectLst/>
                <a:latin typeface="Calibri" pitchFamily="34" charset="0"/>
              </a:rPr>
              <a:t>half a day or less sessions – could be influencing or even embedding</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460432" cy="1143000"/>
          </a:xfrm>
        </p:spPr>
        <p:txBody>
          <a:bodyPr>
            <a:normAutofit/>
          </a:bodyPr>
          <a:lstStyle/>
          <a:p>
            <a:pPr algn="ctr"/>
            <a:r>
              <a:rPr lang="en-GB" sz="3600" b="1" dirty="0" smtClean="0">
                <a:effectLst/>
                <a:latin typeface="Calibri" pitchFamily="34" charset="0"/>
              </a:rPr>
              <a:t>What did in-school provision look like?</a:t>
            </a:r>
            <a:endParaRPr lang="en-GB" sz="3600" b="1" dirty="0">
              <a:effectLst/>
              <a:latin typeface="Calibri" pitchFamily="34" charset="0"/>
            </a:endParaRPr>
          </a:p>
        </p:txBody>
      </p:sp>
      <p:sp>
        <p:nvSpPr>
          <p:cNvPr id="3" name="Content Placeholder 2"/>
          <p:cNvSpPr>
            <a:spLocks noGrp="1"/>
          </p:cNvSpPr>
          <p:nvPr>
            <p:ph idx="1"/>
          </p:nvPr>
        </p:nvSpPr>
        <p:spPr>
          <a:xfrm>
            <a:off x="899592" y="1340768"/>
            <a:ext cx="7272808" cy="4525963"/>
          </a:xfrm>
        </p:spPr>
        <p:txBody>
          <a:bodyPr>
            <a:noAutofit/>
          </a:bodyPr>
          <a:lstStyle/>
          <a:p>
            <a:pPr>
              <a:spcBef>
                <a:spcPts val="0"/>
              </a:spcBef>
            </a:pPr>
            <a:r>
              <a:rPr lang="en-GB" sz="2800" dirty="0" smtClean="0">
                <a:effectLst/>
                <a:latin typeface="Calibri" pitchFamily="34" charset="0"/>
              </a:rPr>
              <a:t>Often CPD practice observed </a:t>
            </a:r>
            <a:r>
              <a:rPr lang="en-GB" sz="2800" i="1" dirty="0" smtClean="0">
                <a:effectLst/>
                <a:latin typeface="Calibri" pitchFamily="34" charset="0"/>
              </a:rPr>
              <a:t>in school </a:t>
            </a:r>
            <a:r>
              <a:rPr lang="en-GB" sz="2800" dirty="0" smtClean="0">
                <a:effectLst/>
                <a:latin typeface="Calibri" pitchFamily="34" charset="0"/>
              </a:rPr>
              <a:t>differed little from </a:t>
            </a:r>
            <a:r>
              <a:rPr lang="en-GB" sz="2800" i="1" dirty="0" smtClean="0">
                <a:effectLst/>
                <a:latin typeface="Calibri" pitchFamily="34" charset="0"/>
              </a:rPr>
              <a:t>out of school </a:t>
            </a:r>
            <a:r>
              <a:rPr lang="en-GB" sz="2800" dirty="0" smtClean="0">
                <a:effectLst/>
                <a:latin typeface="Calibri" pitchFamily="34" charset="0"/>
              </a:rPr>
              <a:t>provision</a:t>
            </a:r>
          </a:p>
          <a:p>
            <a:pPr>
              <a:spcBef>
                <a:spcPts val="0"/>
              </a:spcBef>
            </a:pPr>
            <a:r>
              <a:rPr lang="en-GB" sz="2800" dirty="0" smtClean="0">
                <a:effectLst/>
                <a:latin typeface="Calibri" pitchFamily="34" charset="0"/>
              </a:rPr>
              <a:t>But distinguishing features in best sites included:</a:t>
            </a:r>
          </a:p>
          <a:p>
            <a:pPr lvl="1">
              <a:spcBef>
                <a:spcPts val="0"/>
              </a:spcBef>
            </a:pPr>
            <a:r>
              <a:rPr lang="en-GB" sz="2400" dirty="0" smtClean="0">
                <a:effectLst/>
                <a:latin typeface="Calibri" pitchFamily="34" charset="0"/>
              </a:rPr>
              <a:t>Facilitators able to model practice with participants’ own learners</a:t>
            </a:r>
          </a:p>
          <a:p>
            <a:pPr lvl="1">
              <a:spcBef>
                <a:spcPts val="0"/>
              </a:spcBef>
            </a:pPr>
            <a:r>
              <a:rPr lang="en-GB" sz="2400" dirty="0" smtClean="0">
                <a:effectLst/>
                <a:latin typeface="Calibri" pitchFamily="34" charset="0"/>
              </a:rPr>
              <a:t>Reflection closely linked to the participants trying things in own classrooms</a:t>
            </a:r>
          </a:p>
          <a:p>
            <a:pPr lvl="1">
              <a:spcBef>
                <a:spcPts val="0"/>
              </a:spcBef>
            </a:pPr>
            <a:r>
              <a:rPr lang="en-GB" sz="2400" dirty="0" smtClean="0">
                <a:effectLst/>
                <a:latin typeface="Calibri" pitchFamily="34" charset="0"/>
              </a:rPr>
              <a:t>On-going collaboration and facilitators being able to respond to emerging needs</a:t>
            </a:r>
          </a:p>
          <a:p>
            <a:pPr lvl="1">
              <a:spcBef>
                <a:spcPts val="0"/>
              </a:spcBef>
            </a:pPr>
            <a:r>
              <a:rPr lang="en-GB" sz="2400" dirty="0" smtClean="0">
                <a:effectLst/>
                <a:latin typeface="Calibri" pitchFamily="34" charset="0"/>
              </a:rPr>
              <a:t>CPD for individuals informed by school strategic objectives</a:t>
            </a:r>
            <a:endParaRPr lang="en-GB" sz="2400" dirty="0">
              <a:effectLst/>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mtClean="0"/>
              <a:t>Orientation to learning requires</a:t>
            </a:r>
            <a:endParaRPr lang="en-US" smtClean="0"/>
          </a:p>
        </p:txBody>
      </p:sp>
      <p:sp>
        <p:nvSpPr>
          <p:cNvPr id="25603" name="Content Placeholder 2"/>
          <p:cNvSpPr>
            <a:spLocks noGrp="1"/>
          </p:cNvSpPr>
          <p:nvPr>
            <p:ph idx="1"/>
          </p:nvPr>
        </p:nvSpPr>
        <p:spPr>
          <a:xfrm>
            <a:off x="683568" y="1412776"/>
            <a:ext cx="4464496" cy="4824412"/>
          </a:xfrm>
        </p:spPr>
        <p:txBody>
          <a:bodyPr/>
          <a:lstStyle/>
          <a:p>
            <a:pPr eaLnBrk="1" hangingPunct="1"/>
            <a:r>
              <a:rPr lang="en-GB" sz="2800" dirty="0" smtClean="0"/>
              <a:t>Creative use of time and other resources to protect and sustain learning</a:t>
            </a:r>
            <a:r>
              <a:rPr lang="en-GB" sz="2800" b="1" dirty="0" smtClean="0"/>
              <a:t> </a:t>
            </a:r>
          </a:p>
          <a:p>
            <a:pPr eaLnBrk="1" hangingPunct="1"/>
            <a:r>
              <a:rPr lang="en-GB" sz="2800" dirty="0" smtClean="0"/>
              <a:t>Viewing professional learning as an opportunity to mirror and model pupil experiences; </a:t>
            </a:r>
          </a:p>
          <a:p>
            <a:pPr eaLnBrk="1" hangingPunct="1">
              <a:lnSpc>
                <a:spcPct val="80000"/>
              </a:lnSpc>
            </a:pPr>
            <a:endParaRPr lang="en-US" sz="1800" dirty="0" smtClean="0"/>
          </a:p>
        </p:txBody>
      </p:sp>
      <p:pic>
        <p:nvPicPr>
          <p:cNvPr id="25604" name="Picture 8"/>
          <p:cNvPicPr>
            <a:picLocks noChangeAspect="1" noChangeArrowheads="1"/>
          </p:cNvPicPr>
          <p:nvPr/>
        </p:nvPicPr>
        <p:blipFill>
          <a:blip r:embed="rId3" cstate="print"/>
          <a:srcRect/>
          <a:stretch>
            <a:fillRect/>
          </a:stretch>
        </p:blipFill>
        <p:spPr bwMode="auto">
          <a:xfrm>
            <a:off x="7596188" y="5445125"/>
            <a:ext cx="1368425" cy="1368425"/>
          </a:xfrm>
          <a:prstGeom prst="rect">
            <a:avLst/>
          </a:prstGeom>
          <a:noFill/>
          <a:ln w="9525">
            <a:noFill/>
            <a:miter lim="800000"/>
            <a:headEnd/>
            <a:tailEnd/>
          </a:ln>
        </p:spPr>
      </p:pic>
      <p:pic>
        <p:nvPicPr>
          <p:cNvPr id="25605" name="Picture 2" descr="goose.JPG"/>
          <p:cNvPicPr>
            <a:picLocks noChangeAspect="1" noChangeArrowheads="1"/>
          </p:cNvPicPr>
          <p:nvPr/>
        </p:nvPicPr>
        <p:blipFill>
          <a:blip r:embed="rId4" cstate="print"/>
          <a:srcRect/>
          <a:stretch>
            <a:fillRect/>
          </a:stretch>
        </p:blipFill>
        <p:spPr bwMode="auto">
          <a:xfrm>
            <a:off x="5076056" y="1556792"/>
            <a:ext cx="3024187" cy="3600450"/>
          </a:xfrm>
          <a:prstGeom prst="rect">
            <a:avLst/>
          </a:prstGeom>
          <a:noFill/>
          <a:ln w="9525">
            <a:noFill/>
            <a:miter lim="800000"/>
            <a:headEnd/>
            <a:tailEnd/>
          </a:ln>
        </p:spPr>
      </p:pic>
      <p:sp>
        <p:nvSpPr>
          <p:cNvPr id="25606" name="TextBox 5"/>
          <p:cNvSpPr txBox="1">
            <a:spLocks noChangeArrowheads="1"/>
          </p:cNvSpPr>
          <p:nvPr/>
        </p:nvSpPr>
        <p:spPr bwMode="auto">
          <a:xfrm>
            <a:off x="4140200" y="4941888"/>
            <a:ext cx="3527425" cy="400050"/>
          </a:xfrm>
          <a:prstGeom prst="rect">
            <a:avLst/>
          </a:prstGeom>
          <a:noFill/>
          <a:ln w="9525">
            <a:noFill/>
            <a:miter lim="800000"/>
            <a:headEnd/>
            <a:tailEnd/>
          </a:ln>
        </p:spPr>
        <p:txBody>
          <a:bodyPr>
            <a:spAutoFit/>
          </a:bodyPr>
          <a:lstStyle/>
          <a:p>
            <a:pPr algn="l"/>
            <a:r>
              <a:rPr lang="en-GB" sz="2000" b="0" dirty="0"/>
              <a:t>I’ll have what he’s having</a:t>
            </a:r>
            <a:endParaRPr lang="en-US" sz="20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p:spPr>
        <p:txBody>
          <a:bodyPr>
            <a:noAutofit/>
          </a:bodyPr>
          <a:lstStyle/>
          <a:p>
            <a:r>
              <a:rPr lang="en-GB" sz="3200" dirty="0" smtClean="0"/>
              <a:t>The potential and function of coaching in whole school contexts</a:t>
            </a:r>
            <a:endParaRPr lang="en-US" sz="3200" dirty="0"/>
          </a:p>
        </p:txBody>
      </p:sp>
      <p:sp>
        <p:nvSpPr>
          <p:cNvPr id="3" name="Content Placeholder 2"/>
          <p:cNvSpPr>
            <a:spLocks noGrp="1"/>
          </p:cNvSpPr>
          <p:nvPr>
            <p:ph idx="1"/>
          </p:nvPr>
        </p:nvSpPr>
        <p:spPr>
          <a:xfrm>
            <a:off x="683568" y="1556792"/>
            <a:ext cx="7992888" cy="4525963"/>
          </a:xfrm>
        </p:spPr>
        <p:txBody>
          <a:bodyPr>
            <a:normAutofit/>
          </a:bodyPr>
          <a:lstStyle/>
          <a:p>
            <a:r>
              <a:rPr lang="en-GB" sz="2400" dirty="0" smtClean="0"/>
              <a:t>Evidence from the evaluation of CPD provision for TDA ( also presented at this conference) highlights a particular challenge or “stand off” between schools and providers re how to embed learning from programmes in day to day practice</a:t>
            </a:r>
          </a:p>
          <a:p>
            <a:r>
              <a:rPr lang="en-GB" sz="2400" dirty="0" smtClean="0"/>
              <a:t>Mixing specialist coaching ( </a:t>
            </a:r>
            <a:r>
              <a:rPr lang="en-GB" sz="2400" dirty="0" err="1" smtClean="0"/>
              <a:t>eg</a:t>
            </a:r>
            <a:r>
              <a:rPr lang="en-GB" sz="2400" dirty="0" smtClean="0"/>
              <a:t> on the day) and collaborative coaching (back in school) is an obvious, under- understood answer</a:t>
            </a:r>
          </a:p>
          <a:p>
            <a:r>
              <a:rPr lang="en-GB" sz="2400" dirty="0" smtClean="0"/>
              <a:t>Major emphasis on coaching as a tool for effective curriculum development </a:t>
            </a:r>
            <a:r>
              <a:rPr lang="en-GB" sz="2400" dirty="0" err="1" smtClean="0"/>
              <a:t>highlighthed</a:t>
            </a:r>
            <a:r>
              <a:rPr lang="en-GB" sz="2400" dirty="0" smtClean="0"/>
              <a:t> in new management of curriculum change research reported here at BERA</a:t>
            </a:r>
            <a:endParaRPr lang="en-US" sz="2400" dirty="0" smtClean="0"/>
          </a:p>
          <a:p>
            <a:endParaRPr lang="en-GB" sz="2400" dirty="0" smtClean="0"/>
          </a:p>
          <a:p>
            <a:pPr>
              <a:buNone/>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828800" y="668338"/>
            <a:ext cx="6858000" cy="749300"/>
          </a:xfrm>
        </p:spPr>
        <p:txBody>
          <a:bodyPr/>
          <a:lstStyle/>
          <a:p>
            <a:pPr>
              <a:defRPr/>
            </a:pPr>
            <a:r>
              <a:rPr lang="en-GB" sz="3600" kern="1200" dirty="0" smtClean="0">
                <a:solidFill>
                  <a:schemeClr val="accent4"/>
                </a:solidFill>
                <a:effectLst>
                  <a:outerShdw blurRad="38100" dist="38100" dir="2700000" algn="tl">
                    <a:srgbClr val="000000">
                      <a:alpha val="43137"/>
                    </a:srgbClr>
                  </a:outerShdw>
                </a:effectLst>
                <a:ea typeface="+mn-ea"/>
                <a:cs typeface="+mn-cs"/>
              </a:rPr>
              <a:t>Contact Details</a:t>
            </a:r>
          </a:p>
        </p:txBody>
      </p:sp>
      <p:sp>
        <p:nvSpPr>
          <p:cNvPr id="56323" name="Rectangle 3"/>
          <p:cNvSpPr>
            <a:spLocks noGrp="1" noChangeArrowheads="1"/>
          </p:cNvSpPr>
          <p:nvPr>
            <p:ph type="body" sz="half" idx="4294967295"/>
          </p:nvPr>
        </p:nvSpPr>
        <p:spPr>
          <a:xfrm>
            <a:off x="467544" y="1556792"/>
            <a:ext cx="8120062" cy="4340225"/>
          </a:xfrm>
        </p:spPr>
        <p:txBody>
          <a:bodyPr>
            <a:normAutofit fontScale="85000" lnSpcReduction="20000"/>
          </a:bodyPr>
          <a:lstStyle/>
          <a:p>
            <a:pPr algn="r">
              <a:lnSpc>
                <a:spcPct val="90000"/>
              </a:lnSpc>
              <a:buFontTx/>
              <a:buNone/>
              <a:defRPr/>
            </a:pPr>
            <a:r>
              <a:rPr lang="en-GB" dirty="0" smtClean="0">
                <a:hlinkClick r:id="rId3"/>
              </a:rPr>
              <a:t>paul.crisp</a:t>
            </a:r>
            <a:r>
              <a:rPr lang="en-GB" dirty="0" smtClean="0">
                <a:hlinkClick r:id="rId3"/>
              </a:rPr>
              <a:t>@curee.co.uk</a:t>
            </a:r>
            <a:endParaRPr lang="en-GB" dirty="0" smtClean="0"/>
          </a:p>
          <a:p>
            <a:pPr algn="r">
              <a:lnSpc>
                <a:spcPct val="90000"/>
              </a:lnSpc>
              <a:buFontTx/>
              <a:buNone/>
              <a:defRPr/>
            </a:pPr>
            <a:r>
              <a:rPr lang="en-GB" dirty="0" smtClean="0"/>
              <a:t>lisa.bradbury@curee.co.uk</a:t>
            </a:r>
            <a:endParaRPr lang="en-GB" dirty="0" smtClean="0"/>
          </a:p>
          <a:p>
            <a:pPr algn="r">
              <a:lnSpc>
                <a:spcPct val="90000"/>
              </a:lnSpc>
              <a:buFontTx/>
              <a:buNone/>
              <a:defRPr/>
            </a:pPr>
            <a:endParaRPr lang="en-GB" sz="3000" b="0" dirty="0" smtClean="0"/>
          </a:p>
          <a:p>
            <a:pPr algn="r">
              <a:lnSpc>
                <a:spcPct val="90000"/>
              </a:lnSpc>
              <a:buFontTx/>
              <a:buNone/>
              <a:defRPr/>
            </a:pPr>
            <a:r>
              <a:rPr lang="en-GB" sz="3000" b="0" dirty="0" smtClean="0"/>
              <a:t>You can find  reports mentioned here on our web site</a:t>
            </a:r>
          </a:p>
          <a:p>
            <a:pPr algn="r">
              <a:lnSpc>
                <a:spcPct val="90000"/>
              </a:lnSpc>
              <a:buFontTx/>
              <a:buNone/>
              <a:defRPr/>
            </a:pPr>
            <a:r>
              <a:rPr lang="en-GB" sz="3000" b="0" dirty="0" smtClean="0"/>
              <a:t>You can find this presentation at</a:t>
            </a:r>
            <a:endParaRPr lang="en-GB" sz="3000" b="0" dirty="0" smtClean="0"/>
          </a:p>
          <a:p>
            <a:pPr algn="r">
              <a:lnSpc>
                <a:spcPct val="90000"/>
              </a:lnSpc>
              <a:buFontTx/>
              <a:buNone/>
              <a:defRPr/>
            </a:pPr>
            <a:endParaRPr lang="en-GB" dirty="0" smtClean="0">
              <a:hlinkClick r:id="rId4"/>
            </a:endParaRPr>
          </a:p>
          <a:p>
            <a:pPr algn="r">
              <a:lnSpc>
                <a:spcPct val="90000"/>
              </a:lnSpc>
              <a:buFontTx/>
              <a:buNone/>
              <a:defRPr/>
            </a:pPr>
            <a:r>
              <a:rPr lang="en-GB" dirty="0" smtClean="0">
                <a:solidFill>
                  <a:srgbClr val="7030A0"/>
                </a:solidFill>
                <a:hlinkClick r:id="rId4"/>
              </a:rPr>
              <a:t>www.curee.co.uk</a:t>
            </a:r>
            <a:endParaRPr lang="en-GB" dirty="0" smtClean="0">
              <a:solidFill>
                <a:srgbClr val="7030A0"/>
              </a:solidFill>
            </a:endParaRPr>
          </a:p>
          <a:p>
            <a:pPr algn="r">
              <a:lnSpc>
                <a:spcPct val="90000"/>
              </a:lnSpc>
              <a:buFontTx/>
              <a:buNone/>
              <a:defRPr/>
            </a:pPr>
            <a:r>
              <a:rPr lang="en-GB" sz="2800" dirty="0" smtClean="0">
                <a:solidFill>
                  <a:schemeClr val="accent4">
                    <a:lumMod val="75000"/>
                  </a:schemeClr>
                </a:solidFill>
                <a:effectLst>
                  <a:outerShdw blurRad="38100" dist="38100" dir="2700000" algn="tl">
                    <a:srgbClr val="000000">
                      <a:alpha val="43137"/>
                    </a:srgbClr>
                  </a:outerShdw>
                </a:effectLst>
              </a:rPr>
              <a:t>Centre for the Use of Research and Evidence in Education</a:t>
            </a:r>
          </a:p>
          <a:p>
            <a:pPr algn="r">
              <a:lnSpc>
                <a:spcPct val="90000"/>
              </a:lnSpc>
              <a:buFontTx/>
              <a:buNone/>
              <a:defRPr/>
            </a:pPr>
            <a:r>
              <a:rPr lang="en-GB" sz="2600" b="0" dirty="0" smtClean="0"/>
              <a:t>4 </a:t>
            </a:r>
            <a:r>
              <a:rPr lang="en-GB" sz="2600" b="0" dirty="0" err="1" smtClean="0"/>
              <a:t>Copthall</a:t>
            </a:r>
            <a:r>
              <a:rPr lang="en-GB" sz="2600" b="0" dirty="0" smtClean="0"/>
              <a:t> House</a:t>
            </a:r>
          </a:p>
          <a:p>
            <a:pPr algn="r">
              <a:lnSpc>
                <a:spcPct val="90000"/>
              </a:lnSpc>
              <a:buFontTx/>
              <a:buNone/>
              <a:defRPr/>
            </a:pPr>
            <a:r>
              <a:rPr lang="en-GB" sz="2600" b="0" dirty="0" smtClean="0"/>
              <a:t>Station Square</a:t>
            </a:r>
          </a:p>
          <a:p>
            <a:pPr algn="r">
              <a:lnSpc>
                <a:spcPct val="90000"/>
              </a:lnSpc>
              <a:buFontTx/>
              <a:buNone/>
              <a:defRPr/>
            </a:pPr>
            <a:r>
              <a:rPr lang="en-GB" sz="2600" b="0" dirty="0" smtClean="0"/>
              <a:t>Coventry CV1 2FL</a:t>
            </a:r>
          </a:p>
          <a:p>
            <a:pPr algn="r">
              <a:lnSpc>
                <a:spcPct val="90000"/>
              </a:lnSpc>
              <a:buFontTx/>
              <a:buNone/>
              <a:defRPr/>
            </a:pPr>
            <a:r>
              <a:rPr lang="en-GB" sz="2600" b="0" dirty="0" smtClean="0"/>
              <a:t>024 7652 4036</a:t>
            </a:r>
          </a:p>
        </p:txBody>
      </p:sp>
    </p:spTree>
  </p:cSld>
  <p:clrMapOvr>
    <a:masterClrMapping/>
  </p:clrMapOvr>
  <p:transition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274638"/>
            <a:ext cx="8075240" cy="1143000"/>
          </a:xfrm>
        </p:spPr>
        <p:txBody>
          <a:bodyPr>
            <a:noAutofit/>
          </a:bodyPr>
          <a:lstStyle/>
          <a:p>
            <a:pPr eaLnBrk="1" hangingPunct="1">
              <a:defRPr/>
            </a:pPr>
            <a:r>
              <a:rPr lang="en-GB" sz="2800" dirty="0" smtClean="0"/>
              <a:t>Benefits of well structured professional learning</a:t>
            </a:r>
          </a:p>
        </p:txBody>
      </p:sp>
      <p:sp>
        <p:nvSpPr>
          <p:cNvPr id="9219" name="Rectangle 3"/>
          <p:cNvSpPr>
            <a:spLocks noGrp="1" noChangeArrowheads="1"/>
          </p:cNvSpPr>
          <p:nvPr>
            <p:ph idx="1"/>
          </p:nvPr>
        </p:nvSpPr>
        <p:spPr>
          <a:xfrm>
            <a:off x="755577" y="1447800"/>
            <a:ext cx="7920880" cy="4933950"/>
          </a:xfrm>
        </p:spPr>
        <p:txBody>
          <a:bodyPr>
            <a:normAutofit fontScale="85000" lnSpcReduction="20000"/>
          </a:bodyPr>
          <a:lstStyle/>
          <a:p>
            <a:pPr eaLnBrk="1" hangingPunct="1">
              <a:defRPr/>
            </a:pPr>
            <a:r>
              <a:rPr lang="en-GB" sz="2800" dirty="0" smtClean="0"/>
              <a:t>Positive links between structured, collaborative, sustained CPD and </a:t>
            </a:r>
            <a:r>
              <a:rPr lang="en-GB" sz="2800" dirty="0" smtClean="0"/>
              <a:t>teacher ...</a:t>
            </a:r>
            <a:endParaRPr lang="en-GB" sz="2800" dirty="0" smtClean="0"/>
          </a:p>
          <a:p>
            <a:pPr lvl="1" eaLnBrk="1" hangingPunct="1">
              <a:defRPr/>
            </a:pPr>
            <a:r>
              <a:rPr lang="en-GB" sz="2400" dirty="0" smtClean="0"/>
              <a:t>self confidence </a:t>
            </a:r>
            <a:r>
              <a:rPr lang="en-GB" sz="2400" dirty="0" smtClean="0"/>
              <a:t>e.g. </a:t>
            </a:r>
            <a:r>
              <a:rPr lang="en-GB" sz="2000" dirty="0" smtClean="0"/>
              <a:t>in taking risks and believing they can make a difference</a:t>
            </a:r>
          </a:p>
          <a:p>
            <a:pPr lvl="1" eaLnBrk="1" hangingPunct="1">
              <a:defRPr/>
            </a:pPr>
            <a:r>
              <a:rPr lang="en-GB" sz="2400" dirty="0" smtClean="0"/>
              <a:t>willingness to continue learning and change practice</a:t>
            </a:r>
          </a:p>
          <a:p>
            <a:pPr lvl="1" eaLnBrk="1" hangingPunct="1">
              <a:defRPr/>
            </a:pPr>
            <a:r>
              <a:rPr lang="en-GB" sz="2400" dirty="0" smtClean="0"/>
              <a:t>deeper knowledge &amp; understanding of subject &amp; pedagogy</a:t>
            </a:r>
          </a:p>
          <a:p>
            <a:pPr lvl="1" eaLnBrk="1" hangingPunct="1">
              <a:defRPr/>
            </a:pPr>
            <a:r>
              <a:rPr lang="en-GB" sz="2400" dirty="0" smtClean="0"/>
              <a:t>wider repertoire of strategies &amp; ability to match to needs</a:t>
            </a:r>
          </a:p>
          <a:p>
            <a:pPr>
              <a:defRPr/>
            </a:pPr>
            <a:r>
              <a:rPr lang="en-GB" sz="2800" dirty="0"/>
              <a:t>Positive links with improvements in students</a:t>
            </a:r>
            <a:r>
              <a:rPr lang="en-GB" sz="2800" dirty="0" smtClean="0"/>
              <a:t>’...</a:t>
            </a:r>
            <a:endParaRPr lang="en-GB" sz="2800" dirty="0"/>
          </a:p>
          <a:p>
            <a:pPr lvl="1">
              <a:defRPr/>
            </a:pPr>
            <a:r>
              <a:rPr lang="en-GB" sz="2400" dirty="0"/>
              <a:t>motivation to learn</a:t>
            </a:r>
          </a:p>
          <a:p>
            <a:pPr lvl="1">
              <a:defRPr/>
            </a:pPr>
            <a:r>
              <a:rPr lang="en-GB" sz="2400" dirty="0"/>
              <a:t>performance e.g. test results, specific skills e.g. maths &amp; literacy, decoding, reading, problem solving</a:t>
            </a:r>
          </a:p>
          <a:p>
            <a:pPr lvl="1">
              <a:defRPr/>
            </a:pPr>
            <a:r>
              <a:rPr lang="en-GB" sz="2400" dirty="0"/>
              <a:t>responses to specific subjects &amp; curricula </a:t>
            </a:r>
          </a:p>
          <a:p>
            <a:pPr lvl="1">
              <a:defRPr/>
            </a:pPr>
            <a:r>
              <a:rPr lang="en-GB" sz="2400" dirty="0"/>
              <a:t>organisation of work</a:t>
            </a:r>
          </a:p>
          <a:p>
            <a:pPr lvl="1">
              <a:defRPr/>
            </a:pPr>
            <a:r>
              <a:rPr lang="en-GB" sz="2400" dirty="0"/>
              <a:t>use of collaboration as a learning strategy </a:t>
            </a:r>
          </a:p>
          <a:p>
            <a:pPr lvl="1">
              <a:defRPr/>
            </a:pPr>
            <a:r>
              <a:rPr lang="en-GB" sz="2400" dirty="0"/>
              <a:t>questioning skills &amp; responses</a:t>
            </a:r>
          </a:p>
          <a:p>
            <a:pPr lvl="1">
              <a:defRPr/>
            </a:pPr>
            <a:r>
              <a:rPr lang="en-GB" sz="2400" dirty="0"/>
              <a:t>skills in &amp; selecting and using wider range of learning activities</a:t>
            </a:r>
          </a:p>
          <a:p>
            <a:pPr lvl="1" eaLnBrk="1" hangingPunct="1">
              <a:defRPr/>
            </a:pPr>
            <a:endParaRPr lang="en-GB" sz="2400" dirty="0" smtClean="0"/>
          </a:p>
          <a:p>
            <a:pPr eaLnBrk="1" hangingPunct="1">
              <a:buFont typeface="Wingdings" pitchFamily="2" charset="2"/>
              <a:buNone/>
              <a:defRPr/>
            </a:pPr>
            <a:endParaRPr lang="en-GB"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1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9">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7088" y="207963"/>
            <a:ext cx="7848600" cy="844550"/>
          </a:xfrm>
        </p:spPr>
        <p:txBody>
          <a:bodyPr>
            <a:normAutofit fontScale="90000"/>
          </a:bodyPr>
          <a:lstStyle/>
          <a:p>
            <a:pPr eaLnBrk="1" hangingPunct="1">
              <a:defRPr/>
            </a:pPr>
            <a:r>
              <a:rPr lang="en-GB" sz="3200" dirty="0" smtClean="0"/>
              <a:t>Characteristics of CPD with these positive outcomes from across all 4 reviews</a:t>
            </a:r>
          </a:p>
        </p:txBody>
      </p:sp>
      <p:sp>
        <p:nvSpPr>
          <p:cNvPr id="5123" name="Rectangle 3"/>
          <p:cNvSpPr>
            <a:spLocks noGrp="1" noChangeArrowheads="1"/>
          </p:cNvSpPr>
          <p:nvPr>
            <p:ph idx="1"/>
          </p:nvPr>
        </p:nvSpPr>
        <p:spPr>
          <a:xfrm>
            <a:off x="611560" y="1398588"/>
            <a:ext cx="7848872" cy="5145087"/>
          </a:xfrm>
        </p:spPr>
        <p:txBody>
          <a:bodyPr>
            <a:normAutofit/>
          </a:bodyPr>
          <a:lstStyle/>
          <a:p>
            <a:pPr>
              <a:lnSpc>
                <a:spcPct val="90000"/>
              </a:lnSpc>
              <a:defRPr/>
            </a:pPr>
            <a:r>
              <a:rPr lang="en-GB" sz="2800" dirty="0" smtClean="0"/>
              <a:t>The use of specialist external expertise – combined with</a:t>
            </a:r>
          </a:p>
          <a:p>
            <a:pPr>
              <a:lnSpc>
                <a:spcPct val="90000"/>
              </a:lnSpc>
              <a:defRPr/>
            </a:pPr>
            <a:r>
              <a:rPr lang="en-GB" sz="2800" dirty="0" smtClean="0"/>
              <a:t>Peer support to create trust, enable risk taking, generate commitment and “Safety To Admit Need” (STAN) – reciprocal  vulnerability is key</a:t>
            </a:r>
          </a:p>
          <a:p>
            <a:pPr>
              <a:lnSpc>
                <a:spcPct val="90000"/>
              </a:lnSpc>
              <a:defRPr/>
            </a:pPr>
            <a:r>
              <a:rPr lang="en-GB" sz="2800" dirty="0" smtClean="0"/>
              <a:t>Observation &amp; deconstruction from specialists (what isn’t within reach on one’s own)</a:t>
            </a:r>
          </a:p>
          <a:p>
            <a:pPr>
              <a:lnSpc>
                <a:spcPct val="90000"/>
              </a:lnSpc>
              <a:defRPr/>
            </a:pPr>
            <a:r>
              <a:rPr lang="en-GB" sz="2800" dirty="0" smtClean="0"/>
              <a:t>Scope for participants to identify own CPD focus &amp; starting points (within a framework – table </a:t>
            </a:r>
            <a:r>
              <a:rPr lang="en-GB" sz="2800" dirty="0" err="1" smtClean="0"/>
              <a:t>d’hote</a:t>
            </a:r>
            <a:r>
              <a:rPr lang="en-GB" sz="2800" dirty="0" smtClean="0"/>
              <a:t>)</a:t>
            </a:r>
          </a:p>
          <a:p>
            <a:pPr>
              <a:lnSpc>
                <a:spcPct val="90000"/>
              </a:lnSpc>
              <a:defRPr/>
            </a:pPr>
            <a:r>
              <a:rPr lang="en-GB" sz="2800" dirty="0" smtClean="0"/>
              <a:t>Working through lens of aspirations for students</a:t>
            </a:r>
          </a:p>
          <a:p>
            <a:pPr eaLnBrk="1" hangingPunct="1">
              <a:lnSpc>
                <a:spcPct val="90000"/>
              </a:lnSpc>
              <a:defRPr/>
            </a:pPr>
            <a:endParaRPr lang="en-GB" sz="2400" dirty="0" smtClean="0"/>
          </a:p>
          <a:p>
            <a:pPr eaLnBrk="1" hangingPunct="1">
              <a:lnSpc>
                <a:spcPct val="90000"/>
              </a:lnSpc>
              <a:defRPr/>
            </a:pPr>
            <a:endParaRPr lang="en-GB" dirty="0" smtClean="0"/>
          </a:p>
          <a:p>
            <a:pPr eaLnBrk="1" hangingPunct="1">
              <a:lnSpc>
                <a:spcPct val="90000"/>
              </a:lnSpc>
              <a:buFont typeface="Wingdings" pitchFamily="2" charset="2"/>
              <a:buNone/>
              <a:defRPr/>
            </a:pPr>
            <a:endParaRPr lang="en-GB"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GB" sz="3200" dirty="0" smtClean="0"/>
              <a:t>Characteristics of CPD with these positive outcomes from across all 4 reviews</a:t>
            </a:r>
            <a:endParaRPr lang="en-US" sz="3200" dirty="0"/>
          </a:p>
        </p:txBody>
      </p:sp>
      <p:sp>
        <p:nvSpPr>
          <p:cNvPr id="3" name="Content Placeholder 2"/>
          <p:cNvSpPr>
            <a:spLocks noGrp="1"/>
          </p:cNvSpPr>
          <p:nvPr>
            <p:ph idx="1"/>
          </p:nvPr>
        </p:nvSpPr>
        <p:spPr>
          <a:xfrm>
            <a:off x="467544" y="1628800"/>
            <a:ext cx="7416824" cy="4525963"/>
          </a:xfrm>
        </p:spPr>
        <p:txBody>
          <a:bodyPr/>
          <a:lstStyle/>
          <a:p>
            <a:pPr>
              <a:lnSpc>
                <a:spcPct val="90000"/>
              </a:lnSpc>
              <a:defRPr/>
            </a:pPr>
            <a:r>
              <a:rPr lang="en-GB" sz="2800" dirty="0" smtClean="0"/>
              <a:t>Processes to</a:t>
            </a:r>
          </a:p>
          <a:p>
            <a:pPr marL="633413" lvl="2">
              <a:lnSpc>
                <a:spcPct val="90000"/>
              </a:lnSpc>
              <a:defRPr/>
            </a:pPr>
            <a:r>
              <a:rPr lang="en-GB" sz="2800" dirty="0" smtClean="0"/>
              <a:t>extend &amp; structure professional dialogue re, </a:t>
            </a:r>
            <a:r>
              <a:rPr lang="en-GB" sz="2800" dirty="0" err="1" smtClean="0"/>
              <a:t>eg</a:t>
            </a:r>
            <a:r>
              <a:rPr lang="en-GB" sz="2800" dirty="0" smtClean="0"/>
              <a:t> beliefs re pupils, learning , teaching &amp; the curriculum</a:t>
            </a:r>
          </a:p>
          <a:p>
            <a:pPr marL="633413" lvl="2">
              <a:lnSpc>
                <a:spcPct val="90000"/>
              </a:lnSpc>
              <a:defRPr/>
            </a:pPr>
            <a:r>
              <a:rPr lang="en-GB" sz="2800" dirty="0" smtClean="0"/>
              <a:t>Enable observation for learning coupled with shared analysis/debriefing</a:t>
            </a:r>
          </a:p>
          <a:p>
            <a:pPr marL="633413" lvl="2">
              <a:lnSpc>
                <a:spcPct val="90000"/>
              </a:lnSpc>
              <a:defRPr/>
            </a:pPr>
            <a:r>
              <a:rPr lang="en-GB" sz="2800" dirty="0" smtClean="0"/>
              <a:t>Encourage reflection rooted in evidence from experiments</a:t>
            </a:r>
          </a:p>
          <a:p>
            <a:pPr lvl="1">
              <a:lnSpc>
                <a:spcPct val="90000"/>
              </a:lnSpc>
              <a:defRPr/>
            </a:pPr>
            <a:r>
              <a:rPr lang="en-GB" dirty="0" smtClean="0"/>
              <a:t>Effective use of time to  embed practices in classrooms e.g. on-course planning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GB" sz="4000" dirty="0" smtClean="0"/>
              <a:t>The role of specialists</a:t>
            </a:r>
            <a:endParaRPr lang="en-US" sz="4000" dirty="0" smtClean="0"/>
          </a:p>
        </p:txBody>
      </p:sp>
      <p:sp>
        <p:nvSpPr>
          <p:cNvPr id="4099" name="Rectangle 3"/>
          <p:cNvSpPr>
            <a:spLocks noGrp="1" noChangeArrowheads="1"/>
          </p:cNvSpPr>
          <p:nvPr>
            <p:ph idx="1"/>
          </p:nvPr>
        </p:nvSpPr>
        <p:spPr>
          <a:xfrm>
            <a:off x="611560" y="1628800"/>
            <a:ext cx="7560840" cy="4525963"/>
          </a:xfrm>
        </p:spPr>
        <p:txBody>
          <a:bodyPr/>
          <a:lstStyle/>
          <a:p>
            <a:pPr eaLnBrk="1" hangingPunct="1">
              <a:lnSpc>
                <a:spcPct val="80000"/>
              </a:lnSpc>
              <a:defRPr/>
            </a:pPr>
            <a:r>
              <a:rPr lang="en-GB" sz="2800" dirty="0" smtClean="0"/>
              <a:t>The importance of supporting both initial instruction;</a:t>
            </a:r>
            <a:r>
              <a:rPr lang="en-GB" sz="2800" i="1" dirty="0" smtClean="0"/>
              <a:t> and </a:t>
            </a:r>
          </a:p>
          <a:p>
            <a:pPr eaLnBrk="1" hangingPunct="1">
              <a:lnSpc>
                <a:spcPct val="80000"/>
              </a:lnSpc>
              <a:defRPr/>
            </a:pPr>
            <a:r>
              <a:rPr lang="en-GB" sz="2800" dirty="0" smtClean="0"/>
              <a:t>Setting up and facilitating on-going embedding of  learning especially via peer support</a:t>
            </a:r>
          </a:p>
          <a:p>
            <a:pPr lvl="1">
              <a:lnSpc>
                <a:spcPct val="80000"/>
              </a:lnSpc>
              <a:defRPr/>
            </a:pPr>
            <a:r>
              <a:rPr lang="en-GB" sz="2400" dirty="0" smtClean="0"/>
              <a:t>If specialists try to </a:t>
            </a:r>
            <a:r>
              <a:rPr lang="en-GB" sz="2400" i="1" dirty="0" smtClean="0"/>
              <a:t>do it all they face a huge burden re time and the skills to build trust because of power imbalances</a:t>
            </a:r>
          </a:p>
          <a:p>
            <a:pPr lvl="1">
              <a:lnSpc>
                <a:spcPct val="80000"/>
              </a:lnSpc>
              <a:defRPr/>
            </a:pPr>
            <a:r>
              <a:rPr lang="en-GB" sz="2400" dirty="0" smtClean="0"/>
              <a:t>Role of specialists is crucial in enabling bespoke &amp; embedded CPD activities and processes</a:t>
            </a:r>
          </a:p>
          <a:p>
            <a:pPr lvl="1">
              <a:lnSpc>
                <a:spcPct val="80000"/>
              </a:lnSpc>
              <a:defRPr/>
            </a:pPr>
            <a:r>
              <a:rPr lang="en-GB" sz="2400" dirty="0" smtClean="0"/>
              <a:t>But specialist contributions are sometimes seen as antithetical to bespoke and peer owned approaches</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n-GB" sz="3600" dirty="0" smtClean="0"/>
              <a:t>How do effective specialists work?</a:t>
            </a:r>
            <a:endParaRPr lang="en-US" sz="3600" dirty="0" smtClean="0"/>
          </a:p>
        </p:txBody>
      </p:sp>
      <p:sp>
        <p:nvSpPr>
          <p:cNvPr id="8195" name="Rectangle 3"/>
          <p:cNvSpPr>
            <a:spLocks noGrp="1" noChangeArrowheads="1"/>
          </p:cNvSpPr>
          <p:nvPr>
            <p:ph idx="1"/>
          </p:nvPr>
        </p:nvSpPr>
        <p:spPr>
          <a:xfrm>
            <a:off x="539552" y="1628800"/>
            <a:ext cx="8064896" cy="4525963"/>
          </a:xfrm>
        </p:spPr>
        <p:txBody>
          <a:bodyPr>
            <a:normAutofit fontScale="92500"/>
          </a:bodyPr>
          <a:lstStyle/>
          <a:p>
            <a:pPr eaLnBrk="1" hangingPunct="1">
              <a:lnSpc>
                <a:spcPct val="90000"/>
              </a:lnSpc>
              <a:defRPr/>
            </a:pPr>
            <a:r>
              <a:rPr lang="en-GB" sz="2800" dirty="0" smtClean="0"/>
              <a:t>The skills to facilitate key components identified plus</a:t>
            </a:r>
          </a:p>
          <a:p>
            <a:pPr lvl="1" eaLnBrk="1" hangingPunct="1">
              <a:lnSpc>
                <a:spcPct val="90000"/>
              </a:lnSpc>
              <a:defRPr/>
            </a:pPr>
            <a:r>
              <a:rPr lang="en-GB" sz="2400" dirty="0" smtClean="0"/>
              <a:t>Scaffolding growing independence</a:t>
            </a:r>
          </a:p>
          <a:p>
            <a:pPr lvl="1" eaLnBrk="1" hangingPunct="1">
              <a:lnSpc>
                <a:spcPct val="90000"/>
              </a:lnSpc>
              <a:defRPr/>
            </a:pPr>
            <a:r>
              <a:rPr lang="en-GB" sz="2400" dirty="0" smtClean="0"/>
              <a:t>Encouraging, enabling and structuring peer support</a:t>
            </a:r>
          </a:p>
          <a:p>
            <a:pPr lvl="1" eaLnBrk="1" hangingPunct="1">
              <a:lnSpc>
                <a:spcPct val="90000"/>
              </a:lnSpc>
              <a:defRPr/>
            </a:pPr>
            <a:r>
              <a:rPr lang="en-GB" sz="2400" dirty="0" smtClean="0"/>
              <a:t>Focusing work based learning through lens of needs of pupils</a:t>
            </a:r>
          </a:p>
          <a:p>
            <a:pPr lvl="1" eaLnBrk="1" hangingPunct="1">
              <a:lnSpc>
                <a:spcPct val="90000"/>
              </a:lnSpc>
              <a:defRPr/>
            </a:pPr>
            <a:r>
              <a:rPr lang="en-GB" sz="2400" dirty="0" smtClean="0"/>
              <a:t>Building skills in evaluating impact</a:t>
            </a:r>
          </a:p>
          <a:p>
            <a:pPr lvl="1" eaLnBrk="1" hangingPunct="1">
              <a:lnSpc>
                <a:spcPct val="90000"/>
              </a:lnSpc>
              <a:defRPr/>
            </a:pPr>
            <a:r>
              <a:rPr lang="en-GB" sz="2400" dirty="0" smtClean="0"/>
              <a:t>Enabling alignment with other priorities</a:t>
            </a:r>
          </a:p>
          <a:p>
            <a:pPr eaLnBrk="1" hangingPunct="1">
              <a:lnSpc>
                <a:spcPct val="90000"/>
              </a:lnSpc>
              <a:defRPr/>
            </a:pPr>
            <a:r>
              <a:rPr lang="en-GB" sz="2800" dirty="0" smtClean="0"/>
              <a:t>Creation of a professional learning environment </a:t>
            </a:r>
          </a:p>
          <a:p>
            <a:pPr eaLnBrk="1" hangingPunct="1">
              <a:lnSpc>
                <a:spcPct val="90000"/>
              </a:lnSpc>
              <a:defRPr/>
            </a:pPr>
            <a:r>
              <a:rPr lang="en-GB" sz="2800" dirty="0" smtClean="0"/>
              <a:t>A mix of content, theoretical and evaluation skills</a:t>
            </a:r>
          </a:p>
          <a:p>
            <a:pPr eaLnBrk="1" hangingPunct="1">
              <a:lnSpc>
                <a:spcPct val="90000"/>
              </a:lnSpc>
              <a:defRPr/>
            </a:pPr>
            <a:r>
              <a:rPr lang="en-GB" sz="2800" dirty="0" smtClean="0"/>
              <a:t>Ability to tailor development processes to working patterns to sustain and embed learning within the grain of classroom life</a:t>
            </a:r>
          </a:p>
          <a:p>
            <a:pPr lvl="1" eaLnBrk="1" hangingPunct="1">
              <a:lnSpc>
                <a:spcPct val="90000"/>
              </a:lnSpc>
              <a:defRPr/>
            </a:pPr>
            <a:endParaRPr lang="en-US" sz="20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9592" y="0"/>
            <a:ext cx="7978080" cy="1143000"/>
          </a:xfrm>
        </p:spPr>
        <p:txBody>
          <a:bodyPr/>
          <a:lstStyle/>
          <a:p>
            <a:pPr algn="l" eaLnBrk="1" hangingPunct="1"/>
            <a:r>
              <a:rPr lang="en-GB" dirty="0" smtClean="0"/>
              <a:t>      The</a:t>
            </a:r>
            <a:r>
              <a:rPr lang="en-GB" dirty="0" smtClean="0">
                <a:solidFill>
                  <a:schemeClr val="bg1"/>
                </a:solidFill>
              </a:rPr>
              <a:t> </a:t>
            </a:r>
            <a:r>
              <a:rPr lang="en-GB" dirty="0" smtClean="0"/>
              <a:t>link</a:t>
            </a:r>
            <a:r>
              <a:rPr lang="en-GB" dirty="0" smtClean="0">
                <a:solidFill>
                  <a:schemeClr val="bg1"/>
                </a:solidFill>
              </a:rPr>
              <a:t> </a:t>
            </a:r>
            <a:r>
              <a:rPr lang="en-GB" dirty="0" smtClean="0"/>
              <a:t>with</a:t>
            </a:r>
            <a:r>
              <a:rPr lang="en-GB" dirty="0" smtClean="0">
                <a:solidFill>
                  <a:schemeClr val="bg1"/>
                </a:solidFill>
              </a:rPr>
              <a:t> </a:t>
            </a:r>
            <a:r>
              <a:rPr lang="en-GB" dirty="0" smtClean="0"/>
              <a:t>coaching</a:t>
            </a:r>
            <a:endParaRPr lang="en-US" dirty="0" smtClean="0"/>
          </a:p>
        </p:txBody>
      </p:sp>
      <p:sp>
        <p:nvSpPr>
          <p:cNvPr id="19459" name="Rectangle 3"/>
          <p:cNvSpPr>
            <a:spLocks noGrp="1" noChangeArrowheads="1"/>
          </p:cNvSpPr>
          <p:nvPr>
            <p:ph type="body" idx="1"/>
          </p:nvPr>
        </p:nvSpPr>
        <p:spPr>
          <a:xfrm>
            <a:off x="755575" y="1196752"/>
            <a:ext cx="7632849" cy="4929411"/>
          </a:xfrm>
        </p:spPr>
        <p:txBody>
          <a:bodyPr>
            <a:noAutofit/>
          </a:bodyPr>
          <a:lstStyle/>
          <a:p>
            <a:pPr eaLnBrk="1" hangingPunct="1">
              <a:buBlip>
                <a:blip r:embed="rId3"/>
              </a:buBlip>
            </a:pPr>
            <a:r>
              <a:rPr lang="en-GB" sz="2400" dirty="0" smtClean="0"/>
              <a:t>The studies and programmes with positive effects all contained very similar processes</a:t>
            </a:r>
          </a:p>
          <a:p>
            <a:pPr eaLnBrk="1" hangingPunct="1">
              <a:buBlip>
                <a:blip r:embed="rId3"/>
              </a:buBlip>
            </a:pPr>
            <a:r>
              <a:rPr lang="en-GB" sz="2400" dirty="0" smtClean="0"/>
              <a:t>Some called the collaborative element  peer support, others peer coaching, research lessons study, collaborative enquiry , conferencing etc</a:t>
            </a:r>
          </a:p>
          <a:p>
            <a:pPr eaLnBrk="1" hangingPunct="1">
              <a:buBlip>
                <a:blip r:embed="rId3"/>
              </a:buBlip>
            </a:pPr>
            <a:r>
              <a:rPr lang="en-GB" sz="2400" dirty="0" smtClean="0"/>
              <a:t>All also involved specialist external support – some called this coaching, others consultancy, facilitation, tutoring, mentoring</a:t>
            </a:r>
          </a:p>
          <a:p>
            <a:pPr eaLnBrk="1" hangingPunct="1">
              <a:buBlip>
                <a:blip r:embed="rId3"/>
              </a:buBlip>
            </a:pPr>
            <a:r>
              <a:rPr lang="en-GB" sz="2400" dirty="0" smtClean="0"/>
              <a:t>This evidence, together with fieldwork to capture current practice in England, underpins the national coaching and mentoring framework</a:t>
            </a:r>
            <a:endParaRPr lang="en-US"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971600" y="188640"/>
            <a:ext cx="7986663" cy="887762"/>
          </a:xfrm>
          <a:prstGeom prst="roundRect">
            <a:avLst>
              <a:gd name="adj" fmla="val 16667"/>
            </a:avLst>
          </a:prstGeom>
          <a:noFill/>
          <a:ln w="9525">
            <a:noFill/>
            <a:round/>
            <a:headEnd/>
            <a:tailEnd/>
          </a:ln>
        </p:spPr>
        <p:txBody>
          <a:bodyPr wrap="square" lIns="90000" tIns="46800" rIns="90000" bIns="46800" anchor="ctr">
            <a:spAutoFit/>
          </a:bodyPr>
          <a:lstStyle/>
          <a:p>
            <a:r>
              <a:rPr lang="en-GB" sz="2800" b="1" dirty="0" smtClean="0">
                <a:effectLst>
                  <a:outerShdw blurRad="38100" dist="38100" dir="2700000" algn="tl">
                    <a:srgbClr val="000000">
                      <a:alpha val="43137"/>
                    </a:srgbClr>
                  </a:outerShdw>
                </a:effectLst>
              </a:rPr>
              <a:t>The National Mentoring and Coaching Framework</a:t>
            </a:r>
            <a:endParaRPr lang="en-US" sz="2800" b="1" dirty="0" smtClean="0">
              <a:effectLst>
                <a:outerShdw blurRad="38100" dist="38100" dir="2700000" algn="tl">
                  <a:srgbClr val="000000">
                    <a:alpha val="43137"/>
                  </a:srgbClr>
                </a:outerShdw>
              </a:effectLst>
            </a:endParaRPr>
          </a:p>
          <a:p>
            <a:pPr algn="ctr"/>
            <a:r>
              <a:rPr lang="en-GB" b="1" dirty="0" smtClean="0">
                <a:solidFill>
                  <a:schemeClr val="bg1"/>
                </a:solidFill>
                <a:effectLst>
                  <a:outerShdw blurRad="38100" dist="38100" dir="2700000" algn="tl">
                    <a:srgbClr val="000000">
                      <a:alpha val="43137"/>
                    </a:srgbClr>
                  </a:outerShdw>
                </a:effectLst>
              </a:rPr>
              <a:t>Framework</a:t>
            </a:r>
            <a:endParaRPr lang="en-US" b="1" dirty="0">
              <a:solidFill>
                <a:schemeClr val="bg1"/>
              </a:solidFill>
              <a:effectLst>
                <a:outerShdw blurRad="38100" dist="38100" dir="2700000" algn="tl">
                  <a:srgbClr val="000000">
                    <a:alpha val="43137"/>
                  </a:srgbClr>
                </a:outerShdw>
              </a:effectLst>
            </a:endParaRPr>
          </a:p>
        </p:txBody>
      </p:sp>
      <p:sp>
        <p:nvSpPr>
          <p:cNvPr id="177155" name="Rectangle 3"/>
          <p:cNvSpPr>
            <a:spLocks noChangeArrowheads="1"/>
          </p:cNvSpPr>
          <p:nvPr/>
        </p:nvSpPr>
        <p:spPr bwMode="auto">
          <a:xfrm>
            <a:off x="598488" y="1538288"/>
            <a:ext cx="8018462" cy="4527550"/>
          </a:xfrm>
          <a:prstGeom prst="rect">
            <a:avLst/>
          </a:prstGeom>
          <a:noFill/>
          <a:ln w="9525">
            <a:noFill/>
            <a:miter lim="800000"/>
            <a:headEnd/>
            <a:tailEnd/>
          </a:ln>
          <a:effectLst/>
        </p:spPr>
        <p:txBody>
          <a:bodyPr/>
          <a:lstStyle/>
          <a:p>
            <a:pPr marL="742950" lvl="1" indent="-285750">
              <a:lnSpc>
                <a:spcPct val="80000"/>
              </a:lnSpc>
              <a:spcBef>
                <a:spcPct val="20000"/>
              </a:spcBef>
              <a:buClr>
                <a:schemeClr val="folHlink"/>
              </a:buClr>
              <a:buSzPct val="50000"/>
              <a:buFont typeface="Wingdings" pitchFamily="2" charset="2"/>
              <a:buChar char="n"/>
              <a:defRPr/>
            </a:pPr>
            <a:endParaRPr lang="en-US">
              <a:effectLst>
                <a:outerShdw blurRad="38100" dist="38100" dir="2700000" algn="tl">
                  <a:srgbClr val="000000"/>
                </a:outerShdw>
              </a:effectLst>
              <a:cs typeface="+mn-cs"/>
            </a:endParaRPr>
          </a:p>
        </p:txBody>
      </p:sp>
      <p:sp>
        <p:nvSpPr>
          <p:cNvPr id="177156" name="Rectangle 4"/>
          <p:cNvSpPr>
            <a:spLocks noChangeArrowheads="1"/>
          </p:cNvSpPr>
          <p:nvPr/>
        </p:nvSpPr>
        <p:spPr bwMode="auto">
          <a:xfrm>
            <a:off x="467544" y="1052736"/>
            <a:ext cx="7922395" cy="4708981"/>
          </a:xfrm>
          <a:prstGeom prst="rect">
            <a:avLst/>
          </a:prstGeom>
          <a:noFill/>
          <a:ln w="9525">
            <a:noFill/>
            <a:miter lim="800000"/>
            <a:headEnd/>
            <a:tailEnd/>
          </a:ln>
          <a:effectLst/>
        </p:spPr>
        <p:txBody>
          <a:bodyPr wrap="square">
            <a:spAutoFit/>
          </a:bodyPr>
          <a:lstStyle/>
          <a:p>
            <a:pPr>
              <a:defRPr/>
            </a:pPr>
            <a:r>
              <a:rPr lang="en-GB" sz="2400" b="1" dirty="0" smtClean="0">
                <a:cs typeface="+mn-cs"/>
              </a:rPr>
              <a:t>Coaching  has been enshrined </a:t>
            </a:r>
            <a:r>
              <a:rPr lang="en-GB" sz="2400" b="1" dirty="0">
                <a:cs typeface="+mn-cs"/>
              </a:rPr>
              <a:t>in </a:t>
            </a:r>
            <a:r>
              <a:rPr lang="en-GB" sz="2400" b="1" dirty="0" smtClean="0">
                <a:cs typeface="+mn-cs"/>
              </a:rPr>
              <a:t>Professional Standards, NPQH etc and is central to Teaching School remit comprising:</a:t>
            </a:r>
            <a:endParaRPr lang="en-GB" sz="2400" b="1" dirty="0">
              <a:cs typeface="+mn-cs"/>
            </a:endParaRPr>
          </a:p>
          <a:p>
            <a:pPr marL="722313" lvl="1" indent="-265113">
              <a:buFontTx/>
              <a:buBlip>
                <a:blip r:embed="rId3"/>
              </a:buBlip>
              <a:defRPr/>
            </a:pPr>
            <a:r>
              <a:rPr lang="en-GB" sz="2800" dirty="0">
                <a:cs typeface="+mn-cs"/>
              </a:rPr>
              <a:t>a set of 1+10 principles for outcomes focused on coaching and mentoring</a:t>
            </a:r>
          </a:p>
          <a:p>
            <a:pPr marL="722313" lvl="1" indent="-265113">
              <a:buBlip>
                <a:blip r:embed="rId3"/>
              </a:buBlip>
              <a:defRPr/>
            </a:pPr>
            <a:r>
              <a:rPr lang="en-GB" sz="2800" dirty="0"/>
              <a:t>a summary of the skills involved in mentoring and in specialist and co-coaching</a:t>
            </a:r>
          </a:p>
          <a:p>
            <a:pPr marL="722313" lvl="1" indent="-265113">
              <a:buBlip>
                <a:blip r:embed="rId3"/>
              </a:buBlip>
              <a:defRPr/>
            </a:pPr>
            <a:r>
              <a:rPr lang="en-GB" sz="2800" dirty="0"/>
              <a:t>a summary of core concepts – the why, what, who, where and when of coaching and mentoring</a:t>
            </a:r>
          </a:p>
          <a:p>
            <a:pPr marL="722313" lvl="1" indent="-265113">
              <a:buBlip>
                <a:blip r:embed="rId3"/>
              </a:buBlip>
              <a:defRPr/>
            </a:pPr>
            <a:r>
              <a:rPr lang="en-GB" sz="2800" dirty="0"/>
              <a:t>a diagram comparing mentoring and coaching showing how activities overlap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ey messages re curriuclum design and enactment  fro b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key messages re curriuclum design and enactment  fro bera</Template>
  <TotalTime>385</TotalTime>
  <Words>1616</Words>
  <Application>Microsoft Office PowerPoint</Application>
  <PresentationFormat>On-screen Show (4:3)</PresentationFormat>
  <Paragraphs>213</Paragraphs>
  <Slides>24</Slides>
  <Notes>24</Notes>
  <HiddenSlides>4</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key messages re curriuclum design and enactment  fro bera</vt:lpstr>
      <vt:lpstr>1_Office Theme</vt:lpstr>
      <vt:lpstr>Maximising the Impact of Mentoring and Coaching- an overview of the evidence  </vt:lpstr>
      <vt:lpstr>The evidence - a settled picture</vt:lpstr>
      <vt:lpstr>Benefits of well structured professional learning</vt:lpstr>
      <vt:lpstr>Characteristics of CPD with these positive outcomes from across all 4 reviews</vt:lpstr>
      <vt:lpstr>Characteristics of CPD with these positive outcomes from across all 4 reviews</vt:lpstr>
      <vt:lpstr>The role of specialists</vt:lpstr>
      <vt:lpstr>How do effective specialists work?</vt:lpstr>
      <vt:lpstr>      The link with coaching</vt:lpstr>
      <vt:lpstr>Slide 9</vt:lpstr>
      <vt:lpstr>     Why have a national framework?</vt:lpstr>
      <vt:lpstr>Effective coaching and mentoring involves:</vt:lpstr>
      <vt:lpstr>Principles</vt:lpstr>
      <vt:lpstr> Skills for professional learning</vt:lpstr>
      <vt:lpstr>The potential and function of coaching</vt:lpstr>
      <vt:lpstr>Choosing questions to ask </vt:lpstr>
      <vt:lpstr>Professional learning skills</vt:lpstr>
      <vt:lpstr>Evaluation of provision for TDA</vt:lpstr>
      <vt:lpstr>Four key areas: overview of findings</vt:lpstr>
      <vt:lpstr>Helping improve outcomes for CYP- findings from evaluating 75 CPD providers</vt:lpstr>
      <vt:lpstr>Longer course= deeper engagement and higher impact?</vt:lpstr>
      <vt:lpstr>What did in-school provision look like?</vt:lpstr>
      <vt:lpstr>Orientation to learning requires</vt:lpstr>
      <vt:lpstr>The potential and function of coaching in whole school contexts</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and Coaching for school teachers’ CPD</dc:title>
  <dc:creator>Lisa Bradbury</dc:creator>
  <cp:lastModifiedBy>Paul Crisp</cp:lastModifiedBy>
  <cp:revision>19</cp:revision>
  <dcterms:created xsi:type="dcterms:W3CDTF">2011-09-06T13:56:32Z</dcterms:created>
  <dcterms:modified xsi:type="dcterms:W3CDTF">2011-12-05T19:57:09Z</dcterms:modified>
</cp:coreProperties>
</file>