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7"/>
  </p:notesMasterIdLst>
  <p:handoutMasterIdLst>
    <p:handoutMasterId r:id="rId38"/>
  </p:handoutMasterIdLst>
  <p:sldIdLst>
    <p:sldId id="329" r:id="rId6"/>
    <p:sldId id="397" r:id="rId7"/>
    <p:sldId id="450" r:id="rId8"/>
    <p:sldId id="447" r:id="rId9"/>
    <p:sldId id="448" r:id="rId10"/>
    <p:sldId id="400" r:id="rId11"/>
    <p:sldId id="449" r:id="rId12"/>
    <p:sldId id="401" r:id="rId13"/>
    <p:sldId id="402" r:id="rId14"/>
    <p:sldId id="453" r:id="rId15"/>
    <p:sldId id="454" r:id="rId16"/>
    <p:sldId id="403" r:id="rId17"/>
    <p:sldId id="404" r:id="rId18"/>
    <p:sldId id="444" r:id="rId19"/>
    <p:sldId id="445" r:id="rId20"/>
    <p:sldId id="446" r:id="rId21"/>
    <p:sldId id="452" r:id="rId22"/>
    <p:sldId id="455" r:id="rId23"/>
    <p:sldId id="422" r:id="rId24"/>
    <p:sldId id="424" r:id="rId25"/>
    <p:sldId id="426" r:id="rId26"/>
    <p:sldId id="430" r:id="rId27"/>
    <p:sldId id="441" r:id="rId28"/>
    <p:sldId id="429" r:id="rId29"/>
    <p:sldId id="431" r:id="rId30"/>
    <p:sldId id="432" r:id="rId31"/>
    <p:sldId id="436" r:id="rId32"/>
    <p:sldId id="451" r:id="rId33"/>
    <p:sldId id="437" r:id="rId34"/>
    <p:sldId id="423" r:id="rId35"/>
    <p:sldId id="438" r:id="rId3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9900"/>
    <a:srgbClr val="0000CC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60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A5E234-09D0-4E16-BE8F-EEE006BEFA65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8F94C8-6BF8-407E-B1D6-F1DA9AD99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459628-18DC-43F6-B104-08DD5E69F4EB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721D7C-F58A-4831-B44D-B3BB2153B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71823-7C9F-4F7F-A46B-C0793D9688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B9954-8A52-40C4-82BE-4AF6B9C62A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F1233-9E8D-488B-AB53-9465CC315B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287C79-A8B9-4EE6-AF2C-D096DA1457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9845F-C156-43E1-9D48-334ED1FE29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9434B9-1B84-4B07-BD38-FA126496DC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B9CE-F4C0-489E-8C8A-3B53C5F339E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9434B9-1B84-4B07-BD38-FA126496DC3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25EE0D-56C3-44CF-8E80-317E1194FA39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B0994-459B-4393-B79B-8CC3049D0B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811F8-59BB-42D5-9729-C5B36E0DDD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ABC7A-C686-4023-B24B-B79FC0082F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8D883-944F-4DEB-B1E2-D37136D262E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D8AC11-F7DA-4EF1-AECE-4CD21858189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2C425E-C16C-458D-96C6-2B815D95CC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Need example form primary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D019F-A52A-4E5F-82AF-97FCDF89660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A4B973-6551-441E-900F-540E7267B2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685F2A-9082-4C2A-98C9-4B36F51DE4B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8E807-28BF-4423-ACCD-82F96C533D9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CC67AD-B84D-4B56-BA3B-BAA2AF806E7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Links to be inserted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D5499-E755-40F2-99DA-A8762BA862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956C1-39FB-4A0F-A147-952E2D5AAB7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54806-DAFD-4E95-A2CD-E74609582A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F3780-4084-4ABD-B10D-674ED55B01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33AA2-BC1B-4A56-9059-47AA53E548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1EB71-6B00-4EC9-9B60-3A9A4FC4B8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A42E7-872F-42A7-A48D-52D01B679E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Insert hyperlink to slide wityh gilbertstone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D8EAD5-A856-44F4-A39C-FF578C99A0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Insert hyperlink to slide wityh gilbertstone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D8EAD5-A856-44F4-A39C-FF578C99A0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1F9A-63C8-40EB-B3D9-2205B7D4DEB0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D11F1-0384-4177-8962-4942AEA68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2D3C-CC29-45D9-AF8E-23866D2615BE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CDF5-EA61-424A-A00D-DEB7785A6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AE1D-457E-4CFB-AE08-7D9038875CFF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1FF4-6EA0-4DFE-950D-B613E2AC7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881D-2577-4118-8E78-F241F28CB1F2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B3B8-D5F0-4A19-8A48-021E23F81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3825" y="1322388"/>
            <a:ext cx="8896350" cy="5400675"/>
            <a:chOff x="75" y="832"/>
            <a:chExt cx="6066" cy="340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75" y="832"/>
              <a:ext cx="428" cy="353"/>
            </a:xfrm>
            <a:prstGeom prst="rect">
              <a:avLst/>
            </a:prstGeom>
            <a:solidFill>
              <a:srgbClr val="00239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75" y="832"/>
              <a:ext cx="6066" cy="3402"/>
            </a:xfrm>
            <a:prstGeom prst="roundRect">
              <a:avLst>
                <a:gd name="adj" fmla="val 5611"/>
              </a:avLst>
            </a:prstGeom>
            <a:solidFill>
              <a:srgbClr val="00239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4650" y="6264275"/>
            <a:ext cx="864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>
                <a:solidFill>
                  <a:schemeClr val="bg1"/>
                </a:solidFill>
                <a:latin typeface="+mn-lt"/>
                <a:cs typeface="+mn-cs"/>
              </a:rPr>
              <a:t>developing people, improving young lives  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9638" y="131763"/>
            <a:ext cx="15525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5750" y="1619250"/>
            <a:ext cx="8420100" cy="11430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88" y="1536700"/>
            <a:ext cx="42656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536700"/>
            <a:ext cx="42656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7560840" cy="4525963"/>
          </a:xfrm>
        </p:spPr>
        <p:txBody>
          <a:bodyPr/>
          <a:lstStyle>
            <a:lvl1pPr marL="269875" indent="-269875">
              <a:defRPr/>
            </a:lvl1pPr>
            <a:lvl2pPr marL="539750" indent="-269875">
              <a:defRPr/>
            </a:lvl2pPr>
            <a:lvl3pPr marL="903288" indent="-282575">
              <a:defRPr/>
            </a:lvl3pPr>
            <a:lvl4pPr marL="1347788" indent="-363538">
              <a:defRPr/>
            </a:lvl4pPr>
            <a:lvl5pPr marL="1700213" indent="-3524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9292-76BD-4892-BE9A-9B704AE40012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0D9E-1B46-4346-8440-9179020D0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250825"/>
            <a:ext cx="2170113" cy="5603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88" y="250825"/>
            <a:ext cx="6361112" cy="5603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DD86-DC20-49A0-88CB-3073FEBFB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C7BA-478C-43E8-8DBF-6EDC740FE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1950B-AF0E-4CDF-BDF3-8ED8AE5A3E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B5-425A-4E4B-8BFF-00438DD442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E83E2-5515-45A0-A0E7-78596F990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6939-3C3A-40D9-933E-FC7E5DF2F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3599-8A0A-4627-8304-9EAF242B8053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4A89-B5E3-4CBE-AE71-86BD92B0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FA3E-2F67-4A4F-8AA5-47DE0F9ACE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EBADD-ED8B-46E0-B9A1-0BB32474C3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ADE64-0A47-450F-827D-773E801F95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81D5-BC1D-42F4-99E6-0D18A988A6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E39BB-081F-442F-BF35-538EA646B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3825" y="1322388"/>
            <a:ext cx="8896350" cy="5400675"/>
            <a:chOff x="75" y="832"/>
            <a:chExt cx="6066" cy="340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75" y="832"/>
              <a:ext cx="428" cy="353"/>
            </a:xfrm>
            <a:prstGeom prst="rect">
              <a:avLst/>
            </a:prstGeom>
            <a:solidFill>
              <a:srgbClr val="00239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75" y="832"/>
              <a:ext cx="6066" cy="3402"/>
            </a:xfrm>
            <a:prstGeom prst="roundRect">
              <a:avLst>
                <a:gd name="adj" fmla="val 5611"/>
              </a:avLst>
            </a:prstGeom>
            <a:solidFill>
              <a:srgbClr val="00239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4650" y="6264275"/>
            <a:ext cx="864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>
                <a:solidFill>
                  <a:schemeClr val="bg1"/>
                </a:solidFill>
                <a:latin typeface="+mn-lt"/>
                <a:cs typeface="+mn-cs"/>
              </a:rPr>
              <a:t>developing people, improving young lives  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9638" y="131763"/>
            <a:ext cx="15525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5750" y="1619250"/>
            <a:ext cx="8420100" cy="11430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88" y="1536700"/>
            <a:ext cx="42656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536700"/>
            <a:ext cx="42656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BE05-490E-4A3F-9BC7-EBE7C92D6CC5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71AA3-4FB7-4FE3-9B25-012505952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250825"/>
            <a:ext cx="2170113" cy="5603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88" y="250825"/>
            <a:ext cx="6361112" cy="5603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CB4B1-5015-493A-B636-079C7F830D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9BA33-CE78-4180-ABCB-72EFC41728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D914-1AA5-4BAF-9160-5D21AA8047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DA6EB-427E-4990-9DCD-3D5F7604C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EEB2-60D9-4DC9-9D41-C6D281EDFFA1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FBF6-B48C-4E81-8129-D51231CCF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3C3DB-3E9B-4178-94B2-159A4A5683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EABB2-7485-4F5C-ADDD-70F27583F0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B4E2-D295-4463-9249-4514D7B61B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7005-0512-489E-96EB-79C76879CF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CF67-9395-41E7-AF88-9CE5FA4F82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A5DB-6561-4872-87E9-DECBBFE1DD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6045-9B05-42B4-9A77-EBDB616743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6D54F-5D0E-4967-998D-461989333164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56F35-4D20-4A34-B2F5-6F9A5E2E5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F4DC-D9F6-4E76-B540-533D5F558A74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AE96-B5F2-422E-9F63-6F467E837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EE4F-178F-4490-AB84-6DB9690B0887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F037-3B43-4F25-9BFE-42D9ACD35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461F-8785-4603-9E9F-58CC1E91C55A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9CAE-C074-44A0-94FA-31D86A228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2D0755E-1FC2-4A22-87AE-3DF824173E8C}" type="datetimeFigureOut">
              <a:rPr lang="en-US"/>
              <a:pPr>
                <a:defRPr/>
              </a:pPr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240392-499C-4C6B-A4AE-3C301B224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66688" y="250825"/>
            <a:ext cx="86836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688" y="1536700"/>
            <a:ext cx="86836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9375" y="5937250"/>
            <a:ext cx="12080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9pPr>
    </p:titleStyle>
    <p:bodyStyle>
      <a:lvl1pPr marL="355600" indent="-355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354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Times" pitchFamily="18" charset="0"/>
        <a:buChar char="–"/>
        <a:defRPr>
          <a:solidFill>
            <a:srgbClr val="000000"/>
          </a:solidFill>
          <a:latin typeface="+mn-lt"/>
        </a:defRPr>
      </a:lvl2pPr>
      <a:lvl3pPr marL="984250" indent="-2651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600">
          <a:solidFill>
            <a:srgbClr val="000000"/>
          </a:solidFill>
          <a:latin typeface="+mn-lt"/>
        </a:defRPr>
      </a:lvl3pPr>
      <a:lvl4pPr marL="13001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1"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8C02E6B-C7DB-4997-B512-B100066F75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66688" y="250825"/>
            <a:ext cx="86836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688" y="1536700"/>
            <a:ext cx="86836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9375" y="5937250"/>
            <a:ext cx="12080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39B"/>
          </a:solidFill>
          <a:latin typeface="Arial" charset="0"/>
        </a:defRPr>
      </a:lvl9pPr>
    </p:titleStyle>
    <p:bodyStyle>
      <a:lvl1pPr marL="355600" indent="-355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354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Times" pitchFamily="18" charset="0"/>
        <a:buChar char="–"/>
        <a:defRPr>
          <a:solidFill>
            <a:srgbClr val="000000"/>
          </a:solidFill>
          <a:latin typeface="+mn-lt"/>
        </a:defRPr>
      </a:lvl2pPr>
      <a:lvl3pPr marL="984250" indent="-2651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1600">
          <a:solidFill>
            <a:srgbClr val="000000"/>
          </a:solidFill>
          <a:latin typeface="+mn-lt"/>
        </a:defRPr>
      </a:lvl3pPr>
      <a:lvl4pPr marL="13001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1"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6C1C33-65D8-4994-B544-E90AC6B01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bs24e83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tinyurl.com/9upfk6c" TargetMode="External"/><Relationship Id="rId3" Type="http://schemas.openxmlformats.org/officeDocument/2006/relationships/hyperlink" Target="http://tinyurl.com/bs24e83" TargetMode="External"/><Relationship Id="rId7" Type="http://schemas.openxmlformats.org/officeDocument/2006/relationships/hyperlink" Target="http://tinyurl.com/9ahw58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nyurl.com/8vnhxhl" TargetMode="External"/><Relationship Id="rId5" Type="http://schemas.openxmlformats.org/officeDocument/2006/relationships/hyperlink" Target="http://tinyurl.com/bwamjrc" TargetMode="External"/><Relationship Id="rId4" Type="http://schemas.openxmlformats.org/officeDocument/2006/relationships/hyperlink" Target="http://tinyurl.com/d98986w" TargetMode="External"/><Relationship Id="rId9" Type="http://schemas.openxmlformats.org/officeDocument/2006/relationships/hyperlink" Target="http://tinyurl.com/8w6gvl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pa.cordingley@curee.co.uk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uree.co.uk/" TargetMode="External"/><Relationship Id="rId4" Type="http://schemas.openxmlformats.org/officeDocument/2006/relationships/hyperlink" Target="mailto:Lisa.bradbury@curee.co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5"/>
          <p:cNvSpPr>
            <a:spLocks noGrp="1"/>
          </p:cNvSpPr>
          <p:nvPr>
            <p:ph type="ctrTitle"/>
          </p:nvPr>
        </p:nvSpPr>
        <p:spPr>
          <a:xfrm>
            <a:off x="685800" y="1700213"/>
            <a:ext cx="7772400" cy="1900237"/>
          </a:xfrm>
        </p:spPr>
        <p:txBody>
          <a:bodyPr/>
          <a:lstStyle/>
          <a:p>
            <a:pPr eaLnBrk="1" hangingPunct="1"/>
            <a:r>
              <a:rPr lang="en-GB" sz="4000" smtClean="0"/>
              <a:t>Sauce for the Goose: learning environments  that work for pupils and staff</a:t>
            </a:r>
            <a:endParaRPr lang="en-US" sz="4000" smtClean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55650" y="3886200"/>
            <a:ext cx="7016750" cy="22796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Philippa Cordingley and Lisa Bradbury</a:t>
            </a:r>
          </a:p>
          <a:p>
            <a:pPr eaLnBrk="1" hangingPunct="1">
              <a:defRPr/>
            </a:pPr>
            <a:r>
              <a:rPr lang="en-GB" dirty="0" smtClean="0"/>
              <a:t>Centre for the Use of Research and Evidence in Education (CUREE)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:\CUREE Marketing\Route maps for schools &amp; LS\Project activity\Kenton\Route Map Kenton 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2968" cy="616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Kenton school</a:t>
            </a:r>
            <a:endParaRPr lang="en-US" smtClean="0"/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8133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PLP underpinned by co-coaching approach for </a:t>
            </a:r>
            <a:r>
              <a:rPr lang="en-GB" sz="2800" i="1" dirty="0" smtClean="0"/>
              <a:t>all</a:t>
            </a:r>
            <a:r>
              <a:rPr lang="en-GB" sz="2800" dirty="0" smtClean="0"/>
              <a:t> staff  </a:t>
            </a:r>
          </a:p>
          <a:p>
            <a:pPr lvl="1" eaLnBrk="1" hangingPunct="1"/>
            <a:r>
              <a:rPr lang="en-GB" dirty="0" smtClean="0"/>
              <a:t>Identified partners work x departments and roles</a:t>
            </a:r>
          </a:p>
          <a:p>
            <a:pPr lvl="1" eaLnBrk="1" hangingPunct="1"/>
            <a:r>
              <a:rPr lang="en-GB" dirty="0" smtClean="0"/>
              <a:t>supported by trained co-coaching champions and practical tools and resources to sustain quality</a:t>
            </a:r>
            <a:endParaRPr lang="en-GB" sz="2400" dirty="0" smtClean="0"/>
          </a:p>
          <a:p>
            <a:pPr lvl="1" eaLnBrk="1" hangingPunct="1"/>
            <a:r>
              <a:rPr lang="en-GB" dirty="0" smtClean="0"/>
              <a:t>and graphic route maps -  a guided pathway through research summaries, micro enquiry tools, videos etc</a:t>
            </a:r>
          </a:p>
          <a:p>
            <a:pPr eaLnBrk="1" hangingPunct="1"/>
            <a:r>
              <a:rPr lang="en-GB" dirty="0" smtClean="0"/>
              <a:t>Staff choose support/ activities, from a range, in context of their specific goals/targets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337"/>
          </a:xfrm>
        </p:spPr>
        <p:txBody>
          <a:bodyPr/>
          <a:lstStyle/>
          <a:p>
            <a:pPr eaLnBrk="1" hangingPunct="1"/>
            <a:r>
              <a:rPr lang="en-GB" dirty="0" smtClean="0"/>
              <a:t>Kenton school</a:t>
            </a:r>
            <a:endParaRPr lang="en-US" dirty="0" smtClean="0"/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323850" y="1052737"/>
            <a:ext cx="8351838" cy="5102002"/>
          </a:xfrm>
        </p:spPr>
        <p:txBody>
          <a:bodyPr/>
          <a:lstStyle/>
          <a:p>
            <a:pPr eaLnBrk="1" hangingPunct="1"/>
            <a:r>
              <a:rPr lang="en-GB" sz="2800" dirty="0" smtClean="0"/>
              <a:t>Newly emerging needs and proposals for innovation accommodated if case is made re achievement</a:t>
            </a:r>
          </a:p>
          <a:p>
            <a:pPr eaLnBrk="1" hangingPunct="1"/>
            <a:r>
              <a:rPr lang="en-GB" sz="2800" dirty="0" smtClean="0"/>
              <a:t>Specialist expertise from beyond the school is valued –and carefully vetted by the head or CPD leader</a:t>
            </a:r>
          </a:p>
          <a:p>
            <a:pPr eaLnBrk="1" hangingPunct="1"/>
            <a:r>
              <a:rPr lang="en-GB" sz="2800" dirty="0" smtClean="0"/>
              <a:t>The CPD Leader draws on data &amp;consults staff extensively re the PLP offer</a:t>
            </a:r>
          </a:p>
          <a:p>
            <a:pPr eaLnBrk="1" hangingPunct="1">
              <a:buFont typeface="Arial" charset="0"/>
              <a:buNone/>
            </a:pPr>
            <a:endParaRPr lang="en-GB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81923" name="Picture 4" descr="Z:\IMAG0114%20mod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879850"/>
            <a:ext cx="540067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What does this say about effective learning environments for staff?</a:t>
            </a:r>
            <a:endParaRPr lang="en-US" sz="4000" smtClean="0"/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82804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dirty="0" smtClean="0"/>
              <a:t>In small groups unpick the case study to: </a:t>
            </a:r>
          </a:p>
          <a:p>
            <a:pPr lvl="1" eaLnBrk="1" hangingPunct="1"/>
            <a:r>
              <a:rPr lang="en-GB" sz="3200" dirty="0" smtClean="0"/>
              <a:t>Identify 3-4 key characteristics of an effective professional learning environment from this </a:t>
            </a:r>
            <a:r>
              <a:rPr lang="en-GB" sz="3200" dirty="0" err="1" smtClean="0"/>
              <a:t>eg</a:t>
            </a:r>
            <a:r>
              <a:rPr lang="en-GB" sz="3200" dirty="0" smtClean="0"/>
              <a:t> and your experience</a:t>
            </a:r>
          </a:p>
          <a:p>
            <a:pPr lvl="1" eaLnBrk="1" hangingPunct="1"/>
            <a:r>
              <a:rPr lang="en-GB" sz="3200" dirty="0" smtClean="0"/>
              <a:t>If you have time, try to identify </a:t>
            </a:r>
            <a:br>
              <a:rPr lang="en-GB" sz="3200" dirty="0" smtClean="0"/>
            </a:br>
            <a:r>
              <a:rPr lang="en-GB" sz="3200" dirty="0" smtClean="0"/>
              <a:t> 1-2 ways this is similar to/different from an effective learning environment for pupils</a:t>
            </a:r>
          </a:p>
          <a:p>
            <a:pPr eaLnBrk="1" hangingPunct="1">
              <a:buFont typeface="Arial" charset="0"/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underpinning processes</a:t>
            </a:r>
            <a:endParaRPr lang="en-US" smtClean="0"/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24863" cy="4813300"/>
          </a:xfrm>
        </p:spPr>
        <p:txBody>
          <a:bodyPr/>
          <a:lstStyle/>
          <a:p>
            <a:r>
              <a:rPr lang="en-GB" dirty="0" smtClean="0"/>
              <a:t>Collaboration</a:t>
            </a:r>
          </a:p>
          <a:p>
            <a:pPr lvl="1"/>
            <a:r>
              <a:rPr lang="en-GB" dirty="0" smtClean="0"/>
              <a:t>Strategic way of deepening ownership, making tacit explicit, embedding specialist contributions</a:t>
            </a:r>
          </a:p>
          <a:p>
            <a:pPr lvl="1"/>
            <a:r>
              <a:rPr lang="en-GB" dirty="0" smtClean="0"/>
              <a:t>E.g. Co-coaching, R&amp;D teams </a:t>
            </a:r>
          </a:p>
          <a:p>
            <a:r>
              <a:rPr lang="en-GB" dirty="0" smtClean="0"/>
              <a:t>Needs assessment</a:t>
            </a:r>
          </a:p>
          <a:p>
            <a:pPr lvl="1"/>
            <a:r>
              <a:rPr lang="en-GB" dirty="0" smtClean="0"/>
              <a:t>Should be summative &amp; formative via </a:t>
            </a:r>
            <a:r>
              <a:rPr lang="en-GB" i="1" dirty="0" smtClean="0"/>
              <a:t>both</a:t>
            </a:r>
            <a:r>
              <a:rPr lang="en-GB" dirty="0" smtClean="0"/>
              <a:t> Performance Management </a:t>
            </a:r>
            <a:r>
              <a:rPr lang="en-GB" i="1" dirty="0" smtClean="0"/>
              <a:t>and</a:t>
            </a:r>
            <a:r>
              <a:rPr lang="en-GB" dirty="0" smtClean="0"/>
              <a:t> CPD processes</a:t>
            </a:r>
          </a:p>
          <a:p>
            <a:pPr lvl="1"/>
            <a:r>
              <a:rPr lang="en-GB" dirty="0" smtClean="0"/>
              <a:t>E.g. Coaching champions and route maps – (formative) , PM ( summative) mid reform at present</a:t>
            </a:r>
          </a:p>
          <a:p>
            <a:pPr lvl="1"/>
            <a:endParaRPr lang="en-GB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underpinning processes</a:t>
            </a:r>
            <a:endParaRPr lang="en-US" smtClean="0"/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179388" y="1628775"/>
            <a:ext cx="8713787" cy="4525963"/>
          </a:xfrm>
        </p:spPr>
        <p:txBody>
          <a:bodyPr/>
          <a:lstStyle/>
          <a:p>
            <a:r>
              <a:rPr lang="en-GB" dirty="0" smtClean="0"/>
              <a:t>Evidence for learning</a:t>
            </a:r>
          </a:p>
          <a:p>
            <a:pPr lvl="1"/>
            <a:r>
              <a:rPr lang="en-GB" dirty="0" smtClean="0"/>
              <a:t>Research tasters for co-coaching, evidence collected by R&amp;D groups &amp; videos</a:t>
            </a:r>
          </a:p>
          <a:p>
            <a:pPr lvl="1"/>
            <a:r>
              <a:rPr lang="en-GB" dirty="0" smtClean="0"/>
              <a:t>E.g. Student tracking, work scrutiny &amp; learning walks</a:t>
            </a:r>
          </a:p>
          <a:p>
            <a:r>
              <a:rPr lang="en-GB" dirty="0" smtClean="0"/>
              <a:t>Specialist expertise</a:t>
            </a:r>
          </a:p>
          <a:p>
            <a:pPr lvl="1"/>
            <a:r>
              <a:rPr lang="en-GB" dirty="0" smtClean="0"/>
              <a:t>To illustrate possibilities, challenge  “group think” &amp; focus on highest impact/</a:t>
            </a:r>
            <a:r>
              <a:rPr lang="en-GB" i="1" dirty="0" smtClean="0"/>
              <a:t>doing few things really well</a:t>
            </a:r>
          </a:p>
          <a:p>
            <a:pPr lvl="1"/>
            <a:r>
              <a:rPr lang="en-GB" dirty="0" smtClean="0"/>
              <a:t>E.g. Extensive use of in-school and external specialists &amp; specialist resources in PLP sessions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underpinning processes</a:t>
            </a:r>
            <a:endParaRPr lang="en-US" smtClean="0"/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525963"/>
          </a:xfrm>
        </p:spPr>
        <p:txBody>
          <a:bodyPr/>
          <a:lstStyle/>
          <a:p>
            <a:r>
              <a:rPr lang="en-GB" dirty="0" smtClean="0"/>
              <a:t>Leadership - Modelling, prioritising, evaluating impact, tools</a:t>
            </a:r>
          </a:p>
          <a:p>
            <a:pPr lvl="1"/>
            <a:r>
              <a:rPr lang="en-GB" dirty="0" smtClean="0">
                <a:hlinkClick r:id="rId3" action="ppaction://hlinksldjump"/>
              </a:rPr>
              <a:t>Modelling</a:t>
            </a:r>
            <a:r>
              <a:rPr lang="en-GB" dirty="0" smtClean="0"/>
              <a:t> – e.g. SLT join in all PLP e.g. co-coaching </a:t>
            </a:r>
          </a:p>
          <a:p>
            <a:pPr lvl="1"/>
            <a:r>
              <a:rPr lang="en-GB" dirty="0" smtClean="0"/>
              <a:t>Prioritising CPD – e.g. by using real jobs as drivers (curriculum development , planning SOW)</a:t>
            </a:r>
          </a:p>
          <a:p>
            <a:pPr lvl="1"/>
            <a:r>
              <a:rPr lang="en-GB" dirty="0" smtClean="0"/>
              <a:t>Evaluation –  e.g. collecting and synthesising evidence from across tasters/co-coaching goals and outcomes</a:t>
            </a:r>
          </a:p>
          <a:p>
            <a:pPr lvl="1"/>
            <a:r>
              <a:rPr lang="en-GB" dirty="0" smtClean="0"/>
              <a:t>Tools – e.g. open space techniques, PM (in future), learning walk protocols, work scrutiny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Effect sizes for leadership interventions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7560840" cy="4741987"/>
          </a:xfrm>
        </p:spPr>
        <p:txBody>
          <a:bodyPr/>
          <a:lstStyle/>
          <a:p>
            <a:pPr>
              <a:buFont typeface="Webdings" pitchFamily="18" charset="2"/>
              <a:buBlip>
                <a:blip r:embed="rId3"/>
              </a:buBlip>
              <a:defRPr/>
            </a:pPr>
            <a:r>
              <a:rPr lang="en-GB" dirty="0" smtClean="0"/>
              <a:t>Promoting and participating in teacher learning ( 0.84)</a:t>
            </a:r>
          </a:p>
          <a:p>
            <a:pPr>
              <a:buFont typeface="Webdings" pitchFamily="18" charset="2"/>
              <a:buBlip>
                <a:blip r:embed="rId3"/>
              </a:buBlip>
              <a:defRPr/>
            </a:pPr>
            <a:r>
              <a:rPr lang="en-GB" dirty="0" smtClean="0"/>
              <a:t>Planning, coordinating and evaluating teaching and the curriculum ( 0.42)</a:t>
            </a:r>
          </a:p>
          <a:p>
            <a:pPr>
              <a:buFont typeface="Webdings" pitchFamily="18" charset="2"/>
              <a:buBlip>
                <a:blip r:embed="rId3"/>
              </a:buBlip>
              <a:defRPr/>
            </a:pPr>
            <a:r>
              <a:rPr lang="en-GB" dirty="0" smtClean="0"/>
              <a:t>Establishing goals and expectations (0.35)</a:t>
            </a:r>
          </a:p>
          <a:p>
            <a:pPr>
              <a:buFont typeface="Webdings" pitchFamily="18" charset="2"/>
              <a:buBlip>
                <a:blip r:embed="rId3"/>
              </a:buBlip>
              <a:defRPr/>
            </a:pPr>
            <a:r>
              <a:rPr lang="en-GB" dirty="0" smtClean="0"/>
              <a:t>Strategic resourcing ( 0.34)</a:t>
            </a:r>
          </a:p>
          <a:p>
            <a:pPr>
              <a:buFont typeface="Webdings" pitchFamily="18" charset="2"/>
              <a:buBlip>
                <a:blip r:embed="rId3"/>
              </a:buBlip>
              <a:defRPr/>
            </a:pPr>
            <a:r>
              <a:rPr lang="en-GB" dirty="0" smtClean="0"/>
              <a:t>Ensuring an orderly and supportive environment (.27)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underpinning processes</a:t>
            </a:r>
            <a:endParaRPr lang="en-US" smtClean="0"/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525963"/>
          </a:xfrm>
        </p:spPr>
        <p:txBody>
          <a:bodyPr/>
          <a:lstStyle/>
          <a:p>
            <a:r>
              <a:rPr lang="en-GB" dirty="0" smtClean="0"/>
              <a:t>Leadership - Modelling, prioritising, evaluating impact, tools</a:t>
            </a:r>
          </a:p>
          <a:p>
            <a:pPr lvl="1"/>
            <a:r>
              <a:rPr lang="en-GB" dirty="0" smtClean="0">
                <a:hlinkClick r:id="rId3" action="ppaction://hlinksldjump"/>
              </a:rPr>
              <a:t>Modelling</a:t>
            </a:r>
            <a:r>
              <a:rPr lang="en-GB" dirty="0" smtClean="0"/>
              <a:t> – e.g. SLT join in all PLP e.g. co-coaching </a:t>
            </a:r>
          </a:p>
          <a:p>
            <a:pPr lvl="1"/>
            <a:r>
              <a:rPr lang="en-GB" dirty="0" smtClean="0"/>
              <a:t>Prioritising CPD – e.g. by using real jobs as drivers (curriculum development , planning SOW)</a:t>
            </a:r>
          </a:p>
          <a:p>
            <a:pPr lvl="1"/>
            <a:r>
              <a:rPr lang="en-GB" dirty="0" smtClean="0"/>
              <a:t>Evaluation –  e.g. collecting and synthesising evidence from across tasters/co-coaching goals and outcomes</a:t>
            </a:r>
          </a:p>
          <a:p>
            <a:pPr lvl="1"/>
            <a:r>
              <a:rPr lang="en-GB" dirty="0" smtClean="0"/>
              <a:t>Tools – e.g. open space techniques, PM (in future), learning walk protocols, work scrutiny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go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557338"/>
            <a:ext cx="362426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97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      Sauce for the Goose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5184576" cy="525700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Blip>
                <a:blip r:embed="rId4"/>
              </a:buBlip>
            </a:pPr>
            <a:r>
              <a:rPr lang="en-GB" sz="3000" dirty="0" smtClean="0"/>
              <a:t>Too much focus on </a:t>
            </a:r>
            <a:r>
              <a:rPr lang="en-GB" sz="3000" i="1" dirty="0" smtClean="0"/>
              <a:t>teaching &amp; leading</a:t>
            </a:r>
            <a:r>
              <a:rPr lang="en-GB" sz="3000" dirty="0" smtClean="0"/>
              <a:t> teachers instead of focussing on their learning?</a:t>
            </a:r>
            <a:endParaRPr lang="en-US" sz="3000" dirty="0" smtClean="0"/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4"/>
              </a:buBlip>
            </a:pPr>
            <a:r>
              <a:rPr lang="en-GB" sz="3000" dirty="0" smtClean="0"/>
              <a:t>Learning for staff, as for young people, depends on recognising, reviewing, challenging  and building on what people know, understand and believe already. </a:t>
            </a: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4"/>
              </a:buBlip>
            </a:pPr>
            <a:r>
              <a:rPr lang="en-GB" sz="3000" dirty="0" smtClean="0"/>
              <a:t>But also on wrapping this around  the day job</a:t>
            </a: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4"/>
              </a:buBlip>
            </a:pPr>
            <a:r>
              <a:rPr lang="en-GB" b="1" dirty="0" smtClean="0">
                <a:hlinkClick r:id="rId5"/>
              </a:rPr>
              <a:t>http://tinyurl.com/bs24e83</a:t>
            </a:r>
            <a:endParaRPr lang="en-GB" b="1" dirty="0" smtClean="0"/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4"/>
              </a:buBlip>
            </a:pPr>
            <a:endParaRPr lang="en-GB" sz="26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4537075" y="4365625"/>
            <a:ext cx="4606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>
                <a:latin typeface="Verdana" pitchFamily="34" charset="0"/>
              </a:rPr>
              <a:t>“I’ll have what he’s having!”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Sauce for the Goose</a:t>
            </a:r>
            <a:endParaRPr lang="en-US" sz="3600" smtClean="0"/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352606" cy="47418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800" dirty="0" smtClean="0"/>
              <a:t>Objectives are to:</a:t>
            </a:r>
          </a:p>
          <a:p>
            <a:pPr eaLnBrk="1" hangingPunct="1"/>
            <a:r>
              <a:rPr lang="en-GB" sz="2800" dirty="0" smtClean="0"/>
              <a:t>Understand what effective practice in aligning:</a:t>
            </a:r>
          </a:p>
          <a:p>
            <a:pPr lvl="1" eaLnBrk="1" hangingPunct="1"/>
            <a:r>
              <a:rPr lang="en-GB" sz="2400" dirty="0" smtClean="0"/>
              <a:t>staff CPD; performance management; school improvement and pupil learning processes and outcomes</a:t>
            </a:r>
          </a:p>
          <a:p>
            <a:pPr lvl="1" eaLnBrk="1" hangingPunct="1">
              <a:buNone/>
            </a:pPr>
            <a:r>
              <a:rPr lang="en-GB" dirty="0" smtClean="0"/>
              <a:t>Look like as an effective learning environment</a:t>
            </a:r>
          </a:p>
          <a:p>
            <a:pPr eaLnBrk="1" hangingPunct="1"/>
            <a:r>
              <a:rPr lang="en-GB" sz="2800" dirty="0" smtClean="0"/>
              <a:t>Identify key features of effective practice derived from your experience, </a:t>
            </a:r>
            <a:r>
              <a:rPr lang="en-GB" sz="2800" dirty="0" err="1" smtClean="0"/>
              <a:t>egs</a:t>
            </a:r>
            <a:r>
              <a:rPr lang="en-GB" sz="2800" dirty="0" smtClean="0"/>
              <a:t> and the international evidence</a:t>
            </a:r>
          </a:p>
          <a:p>
            <a:pPr eaLnBrk="1" hangingPunct="1"/>
            <a:r>
              <a:rPr lang="en-GB" sz="2800" dirty="0" smtClean="0"/>
              <a:t>Identify 1-2 practical approaches to developing and sustaining quality in CPD and connecting staff and pupil learning for your context </a:t>
            </a:r>
            <a:endParaRPr lang="en-US" sz="2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4" descr="\\Wisdom\hdde\P Drive - Replica File Structure\images\logos\Skein resized.gif"/>
          <p:cNvPicPr>
            <a:picLocks noChangeAspect="1" noChangeArrowheads="1"/>
          </p:cNvPicPr>
          <p:nvPr/>
        </p:nvPicPr>
        <p:blipFill>
          <a:blip r:embed="rId3" cstate="print">
            <a:lum bright="74000" contrast="6000"/>
          </a:blip>
          <a:srcRect/>
          <a:stretch>
            <a:fillRect/>
          </a:stretch>
        </p:blipFill>
        <p:spPr bwMode="auto">
          <a:xfrm>
            <a:off x="5795963" y="765175"/>
            <a:ext cx="2595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704138" cy="719138"/>
          </a:xfrm>
        </p:spPr>
        <p:txBody>
          <a:bodyPr/>
          <a:lstStyle/>
          <a:p>
            <a:pPr algn="l"/>
            <a:r>
              <a:rPr lang="en-US" sz="4000" b="1" smtClean="0"/>
              <a:t>How are we doing? Skein evidence 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7561262" cy="51022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dirty="0" smtClean="0"/>
              <a:t>Data collection methods include:</a:t>
            </a:r>
          </a:p>
          <a:p>
            <a:pPr lvl="2">
              <a:lnSpc>
                <a:spcPct val="90000"/>
              </a:lnSpc>
              <a:buFont typeface="Arial" charset="0"/>
              <a:buChar char="–"/>
            </a:pPr>
            <a:r>
              <a:rPr lang="en-GB" sz="2800" dirty="0" smtClean="0"/>
              <a:t>Group interviews with SLT </a:t>
            </a:r>
          </a:p>
          <a:p>
            <a:pPr lvl="2">
              <a:lnSpc>
                <a:spcPct val="90000"/>
              </a:lnSpc>
              <a:buFont typeface="Arial" charset="0"/>
              <a:buChar char="–"/>
            </a:pPr>
            <a:r>
              <a:rPr lang="en-GB" sz="2800" dirty="0" smtClean="0"/>
              <a:t>Focus group(s)</a:t>
            </a:r>
          </a:p>
          <a:p>
            <a:pPr lvl="2">
              <a:lnSpc>
                <a:spcPct val="90000"/>
              </a:lnSpc>
              <a:buFont typeface="Arial" charset="0"/>
              <a:buChar char="–"/>
            </a:pPr>
            <a:r>
              <a:rPr lang="en-GB" sz="2800" dirty="0" smtClean="0"/>
              <a:t>Individual interviews with a sample of staff</a:t>
            </a:r>
          </a:p>
          <a:p>
            <a:pPr lvl="2">
              <a:lnSpc>
                <a:spcPct val="90000"/>
              </a:lnSpc>
              <a:buFont typeface="Arial" charset="0"/>
              <a:buChar char="–"/>
            </a:pPr>
            <a:r>
              <a:rPr lang="en-GB" sz="2800" dirty="0" smtClean="0"/>
              <a:t>Staff survey</a:t>
            </a:r>
          </a:p>
          <a:p>
            <a:pPr lvl="2">
              <a:lnSpc>
                <a:spcPct val="90000"/>
              </a:lnSpc>
              <a:buFont typeface="Arial" charset="0"/>
              <a:buChar char="–"/>
            </a:pPr>
            <a:r>
              <a:rPr lang="en-GB" sz="2800" dirty="0" smtClean="0"/>
              <a:t>Documentary analysis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Evidence analysed against research-based benchmarks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Report, recommendations and follow-up for individual schools and across schools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Findings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064574" cy="4813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800" dirty="0" smtClean="0"/>
              <a:t>Identified some good and innovative practice but </a:t>
            </a:r>
          </a:p>
          <a:p>
            <a:pPr>
              <a:buFont typeface="Arial" charset="0"/>
              <a:buNone/>
            </a:pPr>
            <a:r>
              <a:rPr lang="en-GB" sz="2800" dirty="0" smtClean="0"/>
              <a:t>some persistent challenges emerging, even from </a:t>
            </a:r>
          </a:p>
          <a:p>
            <a:pPr>
              <a:buFont typeface="Arial" charset="0"/>
              <a:buNone/>
            </a:pPr>
            <a:r>
              <a:rPr lang="en-GB" sz="2800" dirty="0" smtClean="0"/>
              <a:t>good and outstanding  schools.</a:t>
            </a:r>
          </a:p>
          <a:p>
            <a:pPr>
              <a:buFont typeface="Arial" charset="0"/>
              <a:buNone/>
            </a:pPr>
            <a:r>
              <a:rPr lang="en-GB" sz="2800" dirty="0" smtClean="0"/>
              <a:t>Differentiation/ needs analysis is one</a:t>
            </a:r>
          </a:p>
          <a:p>
            <a:pPr>
              <a:buFont typeface="Arial" charset="0"/>
              <a:buNone/>
            </a:pPr>
            <a:r>
              <a:rPr lang="en-GB" sz="2800" dirty="0" smtClean="0"/>
              <a:t>Discuss with a partner:</a:t>
            </a:r>
          </a:p>
          <a:p>
            <a:r>
              <a:rPr lang="en-GB" sz="2800" dirty="0" smtClean="0"/>
              <a:t>If you think of your staff as your class – would you award your school staff learning environment 1, 2, 3 or 4 for needs analysis/ differentiation?</a:t>
            </a:r>
          </a:p>
          <a:p>
            <a:r>
              <a:rPr lang="en-GB" sz="2800" dirty="0" smtClean="0"/>
              <a:t>What would your staff say?</a:t>
            </a:r>
          </a:p>
          <a:p>
            <a:pPr>
              <a:buFont typeface="Arial" charset="0"/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GB" sz="3200" b="1" dirty="0" smtClean="0"/>
              <a:t>Differentiation</a:t>
            </a:r>
            <a:r>
              <a:rPr lang="en-GB" sz="3200" dirty="0" smtClean="0"/>
              <a:t> : Staff attitude to whole school CPD sessions</a:t>
            </a:r>
            <a:endParaRPr lang="en-US" sz="3200" dirty="0" smtClean="0"/>
          </a:p>
        </p:txBody>
      </p:sp>
      <p:pic>
        <p:nvPicPr>
          <p:cNvPr id="98306" name="Chart 4"/>
          <p:cNvPicPr>
            <a:picLocks noChangeArrowheads="1"/>
          </p:cNvPicPr>
          <p:nvPr/>
        </p:nvPicPr>
        <p:blipFill>
          <a:blip r:embed="rId3" cstate="print"/>
          <a:srcRect r="35609"/>
          <a:stretch>
            <a:fillRect/>
          </a:stretch>
        </p:blipFill>
        <p:spPr bwMode="auto">
          <a:xfrm>
            <a:off x="1763713" y="1157288"/>
            <a:ext cx="496887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6227763" y="2708275"/>
            <a:ext cx="266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Usually useful</a:t>
            </a: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5508625" y="594995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Sometimes useful</a:t>
            </a:r>
          </a:p>
        </p:txBody>
      </p:sp>
      <p:sp>
        <p:nvSpPr>
          <p:cNvPr id="98309" name="Text Box 7"/>
          <p:cNvSpPr txBox="1">
            <a:spLocks noChangeArrowheads="1"/>
          </p:cNvSpPr>
          <p:nvPr/>
        </p:nvSpPr>
        <p:spPr bwMode="auto">
          <a:xfrm>
            <a:off x="250825" y="2565400"/>
            <a:ext cx="2665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Helpful to 1-2 people</a:t>
            </a:r>
          </a:p>
        </p:txBody>
      </p:sp>
      <p:sp>
        <p:nvSpPr>
          <p:cNvPr id="98310" name="Text Box 8"/>
          <p:cNvSpPr txBox="1">
            <a:spLocks noChangeArrowheads="1"/>
          </p:cNvSpPr>
          <p:nvPr/>
        </p:nvSpPr>
        <p:spPr bwMode="auto">
          <a:xfrm>
            <a:off x="250825" y="1773238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 bit of a waste of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51571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n=400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Chart 6"/>
          <p:cNvPicPr>
            <a:picLocks noChangeArrowheads="1"/>
          </p:cNvPicPr>
          <p:nvPr/>
        </p:nvPicPr>
        <p:blipFill>
          <a:blip r:embed="rId3" cstate="print"/>
          <a:srcRect t="27634" b="15196"/>
          <a:stretch>
            <a:fillRect/>
          </a:stretch>
        </p:blipFill>
        <p:spPr bwMode="auto">
          <a:xfrm>
            <a:off x="-180975" y="1989138"/>
            <a:ext cx="82883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sz="3600" smtClean="0"/>
              <a:t>Of the 5 recent CPD opportunities, </a:t>
            </a:r>
            <a:br>
              <a:rPr lang="en-GB" sz="3600" smtClean="0"/>
            </a:br>
            <a:r>
              <a:rPr lang="en-GB" sz="3600" smtClean="0"/>
              <a:t>how many</a:t>
            </a:r>
            <a:endParaRPr lang="en-US" sz="3600" smtClean="0"/>
          </a:p>
        </p:txBody>
      </p:sp>
      <p:sp>
        <p:nvSpPr>
          <p:cNvPr id="100355" name="Text Box 5"/>
          <p:cNvSpPr txBox="1">
            <a:spLocks noChangeArrowheads="1"/>
          </p:cNvSpPr>
          <p:nvPr/>
        </p:nvSpPr>
        <p:spPr bwMode="auto">
          <a:xfrm>
            <a:off x="1476375" y="5661025"/>
            <a:ext cx="115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Chose yourself</a:t>
            </a:r>
          </a:p>
        </p:txBody>
      </p:sp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2987675" y="580548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From Coaching/PM</a:t>
            </a:r>
          </a:p>
        </p:txBody>
      </p:sp>
      <p:sp>
        <p:nvSpPr>
          <p:cNvPr id="100357" name="Text Box 7"/>
          <p:cNvSpPr txBox="1">
            <a:spLocks noChangeArrowheads="1"/>
          </p:cNvSpPr>
          <p:nvPr/>
        </p:nvSpPr>
        <p:spPr bwMode="auto">
          <a:xfrm>
            <a:off x="4859338" y="5734050"/>
            <a:ext cx="1223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From Line manager/ SLT</a:t>
            </a:r>
          </a:p>
        </p:txBody>
      </p:sp>
      <p:sp>
        <p:nvSpPr>
          <p:cNvPr id="100358" name="Text Box 8"/>
          <p:cNvSpPr txBox="1">
            <a:spLocks noChangeArrowheads="1"/>
          </p:cNvSpPr>
          <p:nvPr/>
        </p:nvSpPr>
        <p:spPr bwMode="auto">
          <a:xfrm>
            <a:off x="6659563" y="5734050"/>
            <a:ext cx="13668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Whole school target</a:t>
            </a:r>
          </a:p>
        </p:txBody>
      </p:sp>
      <p:sp>
        <p:nvSpPr>
          <p:cNvPr id="100359" name="Text Box 9"/>
          <p:cNvSpPr txBox="1">
            <a:spLocks noChangeArrowheads="1"/>
          </p:cNvSpPr>
          <p:nvPr/>
        </p:nvSpPr>
        <p:spPr bwMode="auto">
          <a:xfrm>
            <a:off x="1187450" y="1557338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0000FF"/>
                </a:solidFill>
              </a:rPr>
              <a:t>none</a:t>
            </a:r>
          </a:p>
        </p:txBody>
      </p:sp>
      <p:sp>
        <p:nvSpPr>
          <p:cNvPr id="100360" name="Text Box 10"/>
          <p:cNvSpPr txBox="1">
            <a:spLocks noChangeArrowheads="1"/>
          </p:cNvSpPr>
          <p:nvPr/>
        </p:nvSpPr>
        <p:spPr bwMode="auto">
          <a:xfrm>
            <a:off x="2987675" y="1557338"/>
            <a:ext cx="1728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</a:rPr>
              <a:t>1-2</a:t>
            </a:r>
          </a:p>
        </p:txBody>
      </p:sp>
      <p:sp>
        <p:nvSpPr>
          <p:cNvPr id="100361" name="Text Box 11"/>
          <p:cNvSpPr txBox="1">
            <a:spLocks noChangeArrowheads="1"/>
          </p:cNvSpPr>
          <p:nvPr/>
        </p:nvSpPr>
        <p:spPr bwMode="auto">
          <a:xfrm>
            <a:off x="4427538" y="1557338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669900"/>
                </a:solidFill>
              </a:rPr>
              <a:t>3 and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 Differentiation </a:t>
            </a:r>
            <a:endParaRPr lang="en-GB" smtClean="0"/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280400" cy="4813300"/>
          </a:xfrm>
        </p:spPr>
        <p:txBody>
          <a:bodyPr/>
          <a:lstStyle/>
          <a:p>
            <a:r>
              <a:rPr lang="en-GB" sz="2800" dirty="0" smtClean="0"/>
              <a:t>Whole school CPD is main way whole school priorities are met - 75% of  SKEIN schools</a:t>
            </a:r>
          </a:p>
          <a:p>
            <a:r>
              <a:rPr lang="en-GB" sz="2800" dirty="0" smtClean="0"/>
              <a:t>Over 50% of school staff report that the bulk of the CPD was targeted at whole school priorities and… </a:t>
            </a:r>
          </a:p>
          <a:p>
            <a:r>
              <a:rPr lang="en-GB" sz="2800" dirty="0" smtClean="0"/>
              <a:t>Nearly 20% of staff found whole school sessions largely irrelevant, another 50% could only sometimes link them to their practice. </a:t>
            </a:r>
          </a:p>
          <a:p>
            <a:r>
              <a:rPr lang="en-GB" sz="2800" dirty="0" smtClean="0"/>
              <a:t>This was less true in primary school than secondary schools but even there personalised, differentiated learning was  challenging in whole school contexts.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Differentiation-some good examples</a:t>
            </a:r>
            <a:endParaRPr lang="en-GB" smtClean="0"/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323850" y="1557338"/>
            <a:ext cx="8424614" cy="4679950"/>
          </a:xfrm>
        </p:spPr>
        <p:txBody>
          <a:bodyPr/>
          <a:lstStyle/>
          <a:p>
            <a:r>
              <a:rPr lang="en-GB" sz="2400" dirty="0" err="1" smtClean="0"/>
              <a:t>Churnett</a:t>
            </a:r>
            <a:r>
              <a:rPr lang="en-GB" sz="2400" dirty="0" smtClean="0"/>
              <a:t> View use learning walks &amp; scanning pupil data to set whole school targets and identify ambitious, personal third PM target. They match CPD offer to analysis from data across  school, phase and subject </a:t>
            </a:r>
            <a:r>
              <a:rPr lang="en-GB" sz="2400" i="1" dirty="0" smtClean="0"/>
              <a:t>and</a:t>
            </a:r>
            <a:r>
              <a:rPr lang="en-GB" sz="2400" dirty="0" smtClean="0"/>
              <a:t>  personal targets </a:t>
            </a:r>
          </a:p>
          <a:p>
            <a:r>
              <a:rPr lang="en-GB" sz="2400" dirty="0" smtClean="0"/>
              <a:t>Classroom enquiry, mentoring support and wrapping CPD around day jobs were key matching tools</a:t>
            </a:r>
          </a:p>
          <a:p>
            <a:r>
              <a:rPr lang="en-GB" sz="2400" dirty="0" smtClean="0"/>
              <a:t>Castle school provided hosts to guide people around their annual market place of good practice to ensure learning is personalised. </a:t>
            </a:r>
          </a:p>
          <a:p>
            <a:pPr>
              <a:buFont typeface="Arial" charset="0"/>
              <a:buNone/>
            </a:pPr>
            <a:r>
              <a:rPr lang="en-GB" sz="2400" dirty="0" smtClean="0"/>
              <a:t>If you have good ideas for personalising whole school CPD</a:t>
            </a:r>
          </a:p>
          <a:p>
            <a:pPr>
              <a:buFont typeface="Arial" charset="0"/>
              <a:buNone/>
            </a:pPr>
            <a:r>
              <a:rPr lang="en-GB" sz="2400" dirty="0" smtClean="0"/>
              <a:t>session do let us know so we can celebrate and disseminate</a:t>
            </a:r>
          </a:p>
          <a:p>
            <a:pPr>
              <a:buFont typeface="Arial" charset="0"/>
              <a:buNone/>
            </a:pPr>
            <a:r>
              <a:rPr lang="en-GB" sz="2400" dirty="0" smtClean="0"/>
              <a:t>best practice.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98537"/>
          </a:xfrm>
        </p:spPr>
        <p:txBody>
          <a:bodyPr/>
          <a:lstStyle/>
          <a:p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>Collaboration and coaching</a:t>
            </a:r>
            <a:br>
              <a:rPr lang="en-GB" b="1" smtClean="0"/>
            </a:br>
            <a:endParaRPr lang="en-GB" smtClean="0"/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208963" cy="4886325"/>
          </a:xfrm>
        </p:spPr>
        <p:txBody>
          <a:bodyPr/>
          <a:lstStyle/>
          <a:p>
            <a:r>
              <a:rPr lang="en-GB" sz="2400" smtClean="0"/>
              <a:t>Over 75% of schools cited coaching as a key approach to CPD in group leadership interviews, </a:t>
            </a:r>
          </a:p>
          <a:p>
            <a:r>
              <a:rPr lang="en-GB" sz="2400" smtClean="0"/>
              <a:t>But only 26% said they were involved in coaching regularly and </a:t>
            </a:r>
          </a:p>
          <a:p>
            <a:r>
              <a:rPr lang="en-GB" sz="2400" smtClean="0"/>
              <a:t>52 % of survey respondents said they were involved in coaching at most once a year (usually in PM discussions) </a:t>
            </a:r>
          </a:p>
          <a:p>
            <a:r>
              <a:rPr lang="en-GB" sz="2400" smtClean="0"/>
              <a:t>Despite the investment of time and resources, schools and their staff often realise only a fraction of the potential benefits of these important professional development processes. </a:t>
            </a:r>
          </a:p>
          <a:p>
            <a:pPr>
              <a:buFont typeface="Arial" charset="0"/>
              <a:buNone/>
            </a:pPr>
            <a:endParaRPr lang="en-GB" sz="2400" b="1" smtClean="0"/>
          </a:p>
          <a:p>
            <a:endParaRPr lang="en-GB" sz="2400" smtClean="0"/>
          </a:p>
          <a:p>
            <a:pPr>
              <a:buFont typeface="Arial" charset="0"/>
              <a:buNone/>
            </a:pPr>
            <a:endParaRPr lang="en-GB" sz="2400" b="1" smtClean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n-GB" dirty="0" smtClean="0"/>
              <a:t>Prioritising for your context</a:t>
            </a:r>
          </a:p>
        </p:txBody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800" dirty="0" smtClean="0"/>
              <a:t>Thinking of your 2-3 case study teachers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GB" sz="2800" dirty="0" smtClean="0"/>
              <a:t>Chose a benchmark where you would like to develop the learning environment further:</a:t>
            </a:r>
          </a:p>
          <a:p>
            <a:pPr marL="612775" lvl="1" indent="-342900" eaLnBrk="1" hangingPunct="1">
              <a:lnSpc>
                <a:spcPct val="80000"/>
              </a:lnSpc>
            </a:pPr>
            <a:r>
              <a:rPr lang="en-GB" dirty="0" smtClean="0"/>
              <a:t>Collaboration; Needs analysis, Specialist expertise; Evidence for learning; Leadership of professional learning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GB" sz="2800" dirty="0" smtClean="0"/>
              <a:t>Identify something you want </a:t>
            </a:r>
            <a:r>
              <a:rPr lang="en-GB" sz="2800" smtClean="0"/>
              <a:t>to change/refine </a:t>
            </a:r>
            <a:r>
              <a:rPr lang="en-GB" sz="2800" dirty="0" smtClean="0"/>
              <a:t>and something you want to explore further</a:t>
            </a:r>
          </a:p>
          <a:p>
            <a:pPr marL="742950" lvl="1" indent="-285750" eaLnBrk="1" hangingPunct="1">
              <a:lnSpc>
                <a:spcPct val="80000"/>
              </a:lnSpc>
            </a:pPr>
            <a:endParaRPr lang="en-GB" sz="1800" dirty="0" smtClean="0"/>
          </a:p>
          <a:p>
            <a:pPr marL="342900" indent="-342900" eaLnBrk="1" hangingPunct="1">
              <a:lnSpc>
                <a:spcPct val="80000"/>
              </a:lnSpc>
              <a:buFontTx/>
              <a:buChar char="•"/>
            </a:pPr>
            <a:r>
              <a:rPr lang="en-GB" sz="2800" i="1" dirty="0" smtClean="0"/>
              <a:t>If you write your goal and your email address on the enquiry form we will send you examples of good practice from SKEIN( where we have them)</a:t>
            </a:r>
            <a:r>
              <a:rPr lang="en-GB" sz="2400" b="1" dirty="0" smtClean="0"/>
              <a:t> 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•"/>
            </a:pPr>
            <a:endParaRPr lang="en-GB" sz="2400" b="1" dirty="0" smtClean="0"/>
          </a:p>
          <a:p>
            <a:pPr marL="342900" indent="-342900" eaLnBrk="1" hangingPunct="1">
              <a:lnSpc>
                <a:spcPct val="80000"/>
              </a:lnSpc>
              <a:buFont typeface="Arial" charset="0"/>
              <a:buNone/>
            </a:pP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8984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Collaboration and coaching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7560840" cy="4886003"/>
          </a:xfrm>
        </p:spPr>
        <p:txBody>
          <a:bodyPr/>
          <a:lstStyle/>
          <a:p>
            <a:r>
              <a:rPr lang="en-GB" sz="2400" dirty="0" smtClean="0"/>
              <a:t>Over 75% of schools cited coaching as a key approach to CPD in group leadership interviews, </a:t>
            </a:r>
          </a:p>
          <a:p>
            <a:r>
              <a:rPr lang="en-GB" sz="2400" dirty="0" smtClean="0"/>
              <a:t>But only 26% said they were involved in coaching regularly</a:t>
            </a:r>
          </a:p>
          <a:p>
            <a:r>
              <a:rPr lang="en-GB" sz="2400" dirty="0" smtClean="0"/>
              <a:t>52 % said they were involved in coaching at most once a year (often in PM meetings)</a:t>
            </a:r>
          </a:p>
          <a:p>
            <a:r>
              <a:rPr lang="en-GB" sz="2400" dirty="0" smtClean="0"/>
              <a:t>Despite the investment of time and resources, schools and their staff often realise only a fraction of the potential benefits of these important professional development processes. </a:t>
            </a:r>
          </a:p>
          <a:p>
            <a:pPr>
              <a:buNone/>
            </a:pPr>
            <a:endParaRPr lang="en-GB" sz="2400" b="1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770063" y="784225"/>
            <a:ext cx="6445250" cy="59531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3600" smtClean="0"/>
              <a:t>               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8018462" cy="50419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algn="ctr" eaLnBrk="1" hangingPunct="1">
              <a:buFontTx/>
              <a:buNone/>
            </a:pPr>
            <a:r>
              <a:rPr lang="en-GB" sz="4000" b="1" smtClean="0"/>
              <a:t>Thank you for all your hard work and</a:t>
            </a:r>
          </a:p>
          <a:p>
            <a:pPr eaLnBrk="1" hangingPunct="1">
              <a:buFontTx/>
              <a:buNone/>
            </a:pPr>
            <a:r>
              <a:rPr lang="en-GB" sz="4000" b="1" smtClean="0"/>
              <a:t>engagement</a:t>
            </a:r>
          </a:p>
          <a:p>
            <a:pPr eaLnBrk="1" hangingPunct="1">
              <a:buFontTx/>
              <a:buNone/>
            </a:pPr>
            <a:r>
              <a:rPr lang="en-GB" sz="4000" b="1" smtClean="0"/>
              <a:t>Do come and talk to us if you would</a:t>
            </a:r>
          </a:p>
          <a:p>
            <a:pPr eaLnBrk="1" hangingPunct="1">
              <a:buFontTx/>
              <a:buNone/>
            </a:pPr>
            <a:r>
              <a:rPr lang="en-GB" sz="4000" b="1" smtClean="0"/>
              <a:t>like to find out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08912" cy="4525963"/>
          </a:xfrm>
        </p:spPr>
        <p:txBody>
          <a:bodyPr/>
          <a:lstStyle/>
          <a:p>
            <a:r>
              <a:rPr lang="en-GB" sz="2800" dirty="0" smtClean="0"/>
              <a:t>We’ll </a:t>
            </a:r>
            <a:r>
              <a:rPr lang="en-GB" sz="2800" b="1" dirty="0" smtClean="0"/>
              <a:t>contextualise </a:t>
            </a:r>
            <a:r>
              <a:rPr lang="en-GB" sz="2800" dirty="0" smtClean="0"/>
              <a:t>with a reminder of effective learning environments in classrooms</a:t>
            </a:r>
          </a:p>
          <a:p>
            <a:r>
              <a:rPr lang="en-GB" sz="2800" dirty="0" smtClean="0"/>
              <a:t>Then we will </a:t>
            </a:r>
            <a:r>
              <a:rPr lang="en-GB" sz="2800" b="1" dirty="0" smtClean="0"/>
              <a:t>unpack</a:t>
            </a:r>
            <a:r>
              <a:rPr lang="en-GB" sz="2800" dirty="0" smtClean="0"/>
              <a:t> a case study of an effective learning environment for staff and for pupils</a:t>
            </a:r>
          </a:p>
          <a:p>
            <a:r>
              <a:rPr lang="en-GB" sz="2800" dirty="0" smtClean="0"/>
              <a:t>Then we will </a:t>
            </a:r>
            <a:r>
              <a:rPr lang="en-GB" sz="2800" b="1" dirty="0" smtClean="0"/>
              <a:t>connect </a:t>
            </a:r>
            <a:r>
              <a:rPr lang="en-GB" sz="2800" dirty="0" smtClean="0"/>
              <a:t>that with the international </a:t>
            </a:r>
            <a:r>
              <a:rPr lang="en-GB" sz="2800" b="1" dirty="0" smtClean="0"/>
              <a:t>evidence</a:t>
            </a:r>
            <a:r>
              <a:rPr lang="en-GB" sz="2800" dirty="0" smtClean="0"/>
              <a:t> base and current patterns in England</a:t>
            </a:r>
          </a:p>
          <a:p>
            <a:r>
              <a:rPr lang="en-GB" sz="2800" dirty="0" smtClean="0"/>
              <a:t>And finish up working out what it means for you in school – </a:t>
            </a:r>
            <a:r>
              <a:rPr lang="en-GB" sz="2800" b="1" dirty="0" smtClean="0"/>
              <a:t>next steps</a:t>
            </a:r>
          </a:p>
          <a:p>
            <a:r>
              <a:rPr lang="en-GB" sz="2800" dirty="0" smtClean="0"/>
              <a:t>Key to it all is identifying 3 case study teachers and their pupils  to keep in mind throughout.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Links to the evidence base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7777163" cy="5329237"/>
          </a:xfrm>
        </p:spPr>
        <p:txBody>
          <a:bodyPr/>
          <a:lstStyle/>
          <a:p>
            <a:pPr lvl="1"/>
            <a:r>
              <a:rPr lang="en-GB" sz="3200" smtClean="0"/>
              <a:t>Sauce for the Goose - </a:t>
            </a:r>
            <a:r>
              <a:rPr lang="en-GB" sz="3200" b="1" smtClean="0">
                <a:hlinkClick r:id="rId3"/>
              </a:rPr>
              <a:t>http://tinyurl.com/bs24e83</a:t>
            </a:r>
            <a:endParaRPr lang="en-GB" sz="3200" smtClean="0"/>
          </a:p>
          <a:p>
            <a:pPr lvl="1"/>
            <a:r>
              <a:rPr lang="en-GB" sz="3200" smtClean="0"/>
              <a:t>EPPI 4 - </a:t>
            </a:r>
            <a:r>
              <a:rPr lang="en-GB" sz="3200" b="1" smtClean="0">
                <a:solidFill>
                  <a:srgbClr val="000000"/>
                </a:solidFill>
                <a:hlinkClick r:id="rId4"/>
              </a:rPr>
              <a:t>http://tinyurl.com/d98986w</a:t>
            </a:r>
            <a:endParaRPr lang="en-GB" sz="3200" b="1" smtClean="0">
              <a:solidFill>
                <a:srgbClr val="000000"/>
              </a:solidFill>
            </a:endParaRPr>
          </a:p>
          <a:p>
            <a:pPr lvl="1"/>
            <a:r>
              <a:rPr lang="en-GB" sz="3200" smtClean="0"/>
              <a:t>Robinson  - </a:t>
            </a:r>
            <a:r>
              <a:rPr lang="en-GB" sz="3200" b="1" smtClean="0">
                <a:solidFill>
                  <a:srgbClr val="000000"/>
                </a:solidFill>
                <a:hlinkClick r:id="rId5"/>
              </a:rPr>
              <a:t>http://tinyurl.com/bwamjrc</a:t>
            </a:r>
            <a:endParaRPr lang="en-GB" sz="3200" b="1" smtClean="0">
              <a:solidFill>
                <a:srgbClr val="000000"/>
              </a:solidFill>
            </a:endParaRPr>
          </a:p>
          <a:p>
            <a:pPr lvl="1"/>
            <a:r>
              <a:rPr lang="en-GB" sz="3200" smtClean="0"/>
              <a:t>Timperley- </a:t>
            </a:r>
            <a:r>
              <a:rPr lang="en-GB" sz="3200" b="1" smtClean="0">
                <a:solidFill>
                  <a:srgbClr val="000000"/>
                </a:solidFill>
                <a:hlinkClick r:id="rId6"/>
              </a:rPr>
              <a:t>http://tinyurl.com/8vnhxhl</a:t>
            </a:r>
            <a:endParaRPr lang="en-GB" sz="3200" b="1" smtClean="0">
              <a:solidFill>
                <a:srgbClr val="000000"/>
              </a:solidFill>
            </a:endParaRPr>
          </a:p>
          <a:p>
            <a:pPr lvl="1"/>
            <a:r>
              <a:rPr lang="en-GB" sz="3200" smtClean="0"/>
              <a:t>Pearson – </a:t>
            </a:r>
            <a:r>
              <a:rPr lang="en-GB" sz="3200" b="1" smtClean="0">
                <a:solidFill>
                  <a:srgbClr val="000000"/>
                </a:solidFill>
                <a:hlinkClick r:id="rId7"/>
              </a:rPr>
              <a:t>http://tinyurl.com/9ahw58k</a:t>
            </a:r>
            <a:endParaRPr lang="en-GB" sz="3200" smtClean="0"/>
          </a:p>
          <a:p>
            <a:pPr lvl="1"/>
            <a:r>
              <a:rPr lang="en-GB" sz="3200" smtClean="0"/>
              <a:t>PLC -</a:t>
            </a:r>
            <a:r>
              <a:rPr lang="en-GB" b="1" smtClean="0">
                <a:hlinkClick r:id="rId8"/>
              </a:rPr>
              <a:t>http://tinyurl.com/9upfk6c</a:t>
            </a:r>
            <a:endParaRPr lang="en-GB" sz="3200" b="1" smtClean="0">
              <a:solidFill>
                <a:srgbClr val="000000"/>
              </a:solidFill>
            </a:endParaRPr>
          </a:p>
          <a:p>
            <a:pPr lvl="1"/>
            <a:r>
              <a:rPr lang="en-US" sz="3200" smtClean="0"/>
              <a:t>AITSL - </a:t>
            </a:r>
            <a:r>
              <a:rPr lang="en-GB" sz="3200" b="1" smtClean="0">
                <a:solidFill>
                  <a:srgbClr val="000000"/>
                </a:solidFill>
                <a:hlinkClick r:id="rId9"/>
              </a:rPr>
              <a:t>http://tinyurl.com/8w6gvl3</a:t>
            </a:r>
            <a:endParaRPr lang="en-GB" sz="3200" b="1" smtClean="0">
              <a:solidFill>
                <a:srgbClr val="000000"/>
              </a:solidFill>
            </a:endParaRPr>
          </a:p>
          <a:p>
            <a:pPr lvl="1"/>
            <a:endParaRPr lang="en-US" sz="2000" smtClean="0"/>
          </a:p>
          <a:p>
            <a:pPr lvl="1"/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668338"/>
            <a:ext cx="6858000" cy="7493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bg1"/>
                </a:solidFill>
              </a:rPr>
              <a:t>Contact Details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9938" y="1608138"/>
            <a:ext cx="8120062" cy="43402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hlinkClick r:id="rId3"/>
              </a:rPr>
              <a:t>philippa.cordingley@curee.co.uk</a:t>
            </a:r>
            <a:endParaRPr lang="en-GB" sz="280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hlinkClick r:id="rId4"/>
              </a:rPr>
              <a:t>lisa.bradbury@curee.co.uk</a:t>
            </a:r>
            <a:r>
              <a:rPr lang="en-GB" sz="2800" smtClean="0"/>
              <a:t>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hlinkClick r:id="rId5"/>
              </a:rPr>
              <a:t>www.curee.co.uk</a:t>
            </a:r>
            <a:endParaRPr lang="en-GB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Centre for the Use of Research and Evidence in Education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4 Copthall House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Station Square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Coventry CV1 2FL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024 7652 4036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 Coles – making algebra meaningful by changing classroom culture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7056908" cy="5040313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>Focus</a:t>
            </a:r>
            <a:r>
              <a:rPr lang="en-GB" sz="2800" dirty="0" smtClean="0"/>
              <a:t> on becoming mathematicians. Researched it and decided as a class that </a:t>
            </a:r>
          </a:p>
          <a:p>
            <a:pPr lvl="1" eaLnBrk="1" hangingPunct="1"/>
            <a:r>
              <a:rPr lang="en-GB" sz="2400" dirty="0" smtClean="0"/>
              <a:t>Mathematicians think for themselves, </a:t>
            </a:r>
          </a:p>
          <a:p>
            <a:pPr lvl="1" eaLnBrk="1" hangingPunct="1"/>
            <a:r>
              <a:rPr lang="en-GB" sz="2400" dirty="0" smtClean="0"/>
              <a:t>notice and write about what they do, </a:t>
            </a:r>
          </a:p>
          <a:p>
            <a:pPr lvl="1" eaLnBrk="1" hangingPunct="1"/>
            <a:r>
              <a:rPr lang="en-GB" sz="2400" dirty="0" smtClean="0"/>
              <a:t>ask why things work, </a:t>
            </a:r>
          </a:p>
          <a:p>
            <a:pPr lvl="1" eaLnBrk="1" hangingPunct="1"/>
            <a:r>
              <a:rPr lang="en-GB" sz="2400" dirty="0" smtClean="0"/>
              <a:t>are organised and look for patterns</a:t>
            </a:r>
          </a:p>
          <a:p>
            <a:pPr eaLnBrk="1" hangingPunct="1"/>
            <a:r>
              <a:rPr lang="en-GB" sz="2800" b="1" dirty="0" smtClean="0"/>
              <a:t>Results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GB" dirty="0" smtClean="0"/>
              <a:t>Reached, in effect success at GCSE level in 15 weeks </a:t>
            </a:r>
            <a:r>
              <a:rPr lang="en-GB" dirty="0" err="1" smtClean="0"/>
              <a:t>eg</a:t>
            </a:r>
            <a:r>
              <a:rPr lang="en-GB" dirty="0" smtClean="0"/>
              <a:t> using symbols to express own ideas and asking can we do this for N?” in problem solving </a:t>
            </a:r>
          </a:p>
          <a:p>
            <a:pPr eaLnBrk="1" hangingPunct="1">
              <a:buFont typeface="Arial" charset="0"/>
              <a:buNone/>
            </a:pPr>
            <a:r>
              <a:rPr lang="en-GB" sz="2400" dirty="0" smtClean="0"/>
              <a:t>  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69635" name="Picture 3" descr="PHO-09Jul31-1721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484313"/>
            <a:ext cx="1905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Algeb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052736"/>
            <a:ext cx="2017922" cy="2592288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Classroom culture changes  via:</a:t>
            </a:r>
            <a:endParaRPr lang="en-US" sz="4000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6551613" cy="48133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Spotting and celebrating these behaviours and creating tasks that generate them</a:t>
            </a:r>
          </a:p>
          <a:p>
            <a:pPr eaLnBrk="1" hangingPunct="1"/>
            <a:r>
              <a:rPr lang="en-GB" sz="2800" dirty="0" smtClean="0"/>
              <a:t>Choosing tasks to reflect values –e.g. </a:t>
            </a:r>
            <a:r>
              <a:rPr lang="en-GB" sz="2800" i="1" dirty="0" smtClean="0"/>
              <a:t>Common Boards </a:t>
            </a:r>
            <a:r>
              <a:rPr lang="en-GB" sz="2800" dirty="0" smtClean="0"/>
              <a:t>where students pinned work for comment/ checking by others against frameworks on the boards or recorded results for other students to analyse/ classify</a:t>
            </a:r>
          </a:p>
          <a:p>
            <a:pPr eaLnBrk="1" hangingPunct="1"/>
            <a:r>
              <a:rPr lang="en-GB" sz="2800" dirty="0" smtClean="0"/>
              <a:t>Emphasising students writing down their mathematical actions and reflections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Key underpinning processes</a:t>
            </a:r>
            <a:endParaRPr lang="en-US" sz="4000" smtClean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7561263" cy="4525963"/>
          </a:xfrm>
        </p:spPr>
        <p:txBody>
          <a:bodyPr/>
          <a:lstStyle/>
          <a:p>
            <a:pPr eaLnBrk="1" hangingPunct="1"/>
            <a:r>
              <a:rPr lang="en-GB" sz="2800" smtClean="0"/>
              <a:t>Needs assessment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mtClean="0"/>
              <a:t>Using common boards and writing down actions and reflections</a:t>
            </a:r>
          </a:p>
          <a:p>
            <a:pPr eaLnBrk="1" hangingPunct="1"/>
            <a:r>
              <a:rPr lang="en-GB" sz="2800" smtClean="0"/>
              <a:t>Encouraging collaboration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mtClean="0"/>
              <a:t>Pinning up work for comment and sharing results for others to work on</a:t>
            </a:r>
          </a:p>
          <a:p>
            <a:pPr eaLnBrk="1" hangingPunct="1"/>
            <a:r>
              <a:rPr lang="en-GB" sz="2800" smtClean="0"/>
              <a:t>Using evidence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mtClean="0"/>
              <a:t>Researching what makes a good mathematician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Key underpinning processes</a:t>
            </a:r>
            <a:endParaRPr lang="en-US" sz="4000" smtClean="0"/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7561263" cy="452596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Specialist expertise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dirty="0" smtClean="0"/>
              <a:t>Confidence to let go of control and open up learning processes</a:t>
            </a:r>
          </a:p>
          <a:p>
            <a:pPr eaLnBrk="1" hangingPunct="1"/>
            <a:r>
              <a:rPr lang="en-GB" sz="2800" dirty="0" smtClean="0"/>
              <a:t>Leading learning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dirty="0" smtClean="0"/>
              <a:t>by making it visible, symbolising importance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dirty="0" smtClean="0"/>
              <a:t>modelling a belief in the potential for success;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dirty="0" smtClean="0"/>
              <a:t>evaluating impact formatively and </a:t>
            </a:r>
            <a:r>
              <a:rPr lang="en-GB" dirty="0" err="1" smtClean="0"/>
              <a:t>summatively</a:t>
            </a:r>
            <a:r>
              <a:rPr lang="en-GB" dirty="0" smtClean="0"/>
              <a:t> and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dirty="0" smtClean="0"/>
              <a:t>using tools e.g. assessment  frameworks</a:t>
            </a:r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4" descr="Z:\IMAG0115%20mod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175125"/>
            <a:ext cx="38893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/>
              <a:t>An effective learning environment for staff – Kenton school</a:t>
            </a:r>
            <a:endParaRPr lang="en-US" sz="3200" b="1" dirty="0" smtClean="0"/>
          </a:p>
        </p:txBody>
      </p:sp>
      <p:sp>
        <p:nvSpPr>
          <p:cNvPr id="77826" name="Content Placeholder 5"/>
          <p:cNvSpPr>
            <a:spLocks noGrp="1"/>
          </p:cNvSpPr>
          <p:nvPr>
            <p:ph idx="1"/>
          </p:nvPr>
        </p:nvSpPr>
        <p:spPr>
          <a:xfrm>
            <a:off x="323850" y="1196975"/>
            <a:ext cx="8352606" cy="525621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GB" sz="2800" dirty="0" smtClean="0"/>
              <a:t>Deputy head and CPDL leader designs and leads a Professional Learning Programme (PLP) for </a:t>
            </a:r>
            <a:r>
              <a:rPr lang="en-GB" sz="2800" i="1" dirty="0" smtClean="0"/>
              <a:t>all Staff</a:t>
            </a:r>
          </a:p>
          <a:p>
            <a:pPr eaLnBrk="1" hangingPunct="1">
              <a:spcBef>
                <a:spcPts val="0"/>
              </a:spcBef>
            </a:pPr>
            <a:r>
              <a:rPr lang="en-GB" sz="2800" dirty="0" smtClean="0"/>
              <a:t>PLP  via regular, timetabled sessions, 1-2 full days,  encouraging degree and M level study</a:t>
            </a:r>
          </a:p>
          <a:p>
            <a:pPr eaLnBrk="1" hangingPunct="1">
              <a:spcBef>
                <a:spcPts val="0"/>
              </a:spcBef>
            </a:pPr>
            <a:r>
              <a:rPr lang="en-GB" sz="2800" dirty="0" smtClean="0"/>
              <a:t>PLP provides a mix of approaches e.g. interactive whole school sessions, departmental/phase groups and research and development groups</a:t>
            </a:r>
          </a:p>
          <a:p>
            <a:pPr eaLnBrk="1" hangingPunct="1"/>
            <a:endParaRPr lang="en-GB" sz="2800" dirty="0" smtClean="0">
              <a:solidFill>
                <a:srgbClr val="FF0000"/>
              </a:solidFill>
            </a:endParaRPr>
          </a:p>
          <a:p>
            <a:pPr eaLnBrk="1" hangingPunct="1"/>
            <a:endParaRPr lang="en-GB" sz="2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Kenton school</a:t>
            </a:r>
            <a:endParaRPr lang="en-US" smtClean="0"/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8133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PLP underpinned by co-coaching approach for </a:t>
            </a:r>
            <a:r>
              <a:rPr lang="en-GB" sz="2800" i="1" dirty="0" smtClean="0"/>
              <a:t>all</a:t>
            </a:r>
            <a:r>
              <a:rPr lang="en-GB" sz="2800" dirty="0" smtClean="0"/>
              <a:t> staff  </a:t>
            </a:r>
          </a:p>
          <a:p>
            <a:pPr lvl="1" eaLnBrk="1" hangingPunct="1"/>
            <a:r>
              <a:rPr lang="en-GB" dirty="0" smtClean="0"/>
              <a:t>Identified partners work x departments and roles</a:t>
            </a:r>
          </a:p>
          <a:p>
            <a:pPr lvl="1" eaLnBrk="1" hangingPunct="1"/>
            <a:r>
              <a:rPr lang="en-GB" dirty="0" smtClean="0"/>
              <a:t>supported by trained co-coaching champions and practical tools and resources to sustain quality</a:t>
            </a:r>
            <a:endParaRPr lang="en-GB" sz="2400" dirty="0" smtClean="0"/>
          </a:p>
          <a:p>
            <a:pPr lvl="1" eaLnBrk="1" hangingPunct="1"/>
            <a:r>
              <a:rPr lang="en-GB" dirty="0" smtClean="0"/>
              <a:t>and graphic route maps -  a guided pathway through research summaries, micro enquiry tools, videos etc</a:t>
            </a:r>
          </a:p>
          <a:p>
            <a:pPr eaLnBrk="1" hangingPunct="1"/>
            <a:r>
              <a:rPr lang="en-GB" dirty="0" smtClean="0"/>
              <a:t>Staff choose support/ activities, from a range, in context of their specific goals/targets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ing challenge into your curriculum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DA Corporate">
  <a:themeElements>
    <a:clrScheme name="">
      <a:dk1>
        <a:srgbClr val="000000"/>
      </a:dk1>
      <a:lt1>
        <a:srgbClr val="FFFFFF"/>
      </a:lt1>
      <a:dk2>
        <a:srgbClr val="00239B"/>
      </a:dk2>
      <a:lt2>
        <a:srgbClr val="CCCCCC"/>
      </a:lt2>
      <a:accent1>
        <a:srgbClr val="7DCC00"/>
      </a:accent1>
      <a:accent2>
        <a:srgbClr val="FFC92D"/>
      </a:accent2>
      <a:accent3>
        <a:srgbClr val="FFFFFF"/>
      </a:accent3>
      <a:accent4>
        <a:srgbClr val="000000"/>
      </a:accent4>
      <a:accent5>
        <a:srgbClr val="BFE2AA"/>
      </a:accent5>
      <a:accent6>
        <a:srgbClr val="E7B628"/>
      </a:accent6>
      <a:hlink>
        <a:srgbClr val="CCCC99"/>
      </a:hlink>
      <a:folHlink>
        <a:srgbClr val="660066"/>
      </a:folHlink>
    </a:clrScheme>
    <a:fontScheme name="TDA 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239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239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DA Corporat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A Corporat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 Corporat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 Corporat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A Corporat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 Corporate 6">
        <a:dk1>
          <a:srgbClr val="5B5249"/>
        </a:dk1>
        <a:lt1>
          <a:srgbClr val="FFFFFF"/>
        </a:lt1>
        <a:dk2>
          <a:srgbClr val="003366"/>
        </a:dk2>
        <a:lt2>
          <a:srgbClr val="CCCCCC"/>
        </a:lt2>
        <a:accent1>
          <a:srgbClr val="7DCC00"/>
        </a:accent1>
        <a:accent2>
          <a:srgbClr val="FFC92D"/>
        </a:accent2>
        <a:accent3>
          <a:srgbClr val="FFFFFF"/>
        </a:accent3>
        <a:accent4>
          <a:srgbClr val="4C453D"/>
        </a:accent4>
        <a:accent5>
          <a:srgbClr val="BFE2AA"/>
        </a:accent5>
        <a:accent6>
          <a:srgbClr val="E7B628"/>
        </a:accent6>
        <a:hlink>
          <a:srgbClr val="CCCC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239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239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DA Corporate">
  <a:themeElements>
    <a:clrScheme name="">
      <a:dk1>
        <a:srgbClr val="000000"/>
      </a:dk1>
      <a:lt1>
        <a:srgbClr val="FFFFFF"/>
      </a:lt1>
      <a:dk2>
        <a:srgbClr val="00239B"/>
      </a:dk2>
      <a:lt2>
        <a:srgbClr val="CCCCCC"/>
      </a:lt2>
      <a:accent1>
        <a:srgbClr val="7DCC00"/>
      </a:accent1>
      <a:accent2>
        <a:srgbClr val="FFC92D"/>
      </a:accent2>
      <a:accent3>
        <a:srgbClr val="FFFFFF"/>
      </a:accent3>
      <a:accent4>
        <a:srgbClr val="000000"/>
      </a:accent4>
      <a:accent5>
        <a:srgbClr val="BFE2AA"/>
      </a:accent5>
      <a:accent6>
        <a:srgbClr val="E7B628"/>
      </a:accent6>
      <a:hlink>
        <a:srgbClr val="CCCC99"/>
      </a:hlink>
      <a:folHlink>
        <a:srgbClr val="660066"/>
      </a:folHlink>
    </a:clrScheme>
    <a:fontScheme name="TDA 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239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239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DA Corporat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A Corporat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 Corporat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 Corporat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A Corporat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 Corporate 6">
        <a:dk1>
          <a:srgbClr val="5B5249"/>
        </a:dk1>
        <a:lt1>
          <a:srgbClr val="FFFFFF"/>
        </a:lt1>
        <a:dk2>
          <a:srgbClr val="003366"/>
        </a:dk2>
        <a:lt2>
          <a:srgbClr val="CCCCCC"/>
        </a:lt2>
        <a:accent1>
          <a:srgbClr val="7DCC00"/>
        </a:accent1>
        <a:accent2>
          <a:srgbClr val="FFC92D"/>
        </a:accent2>
        <a:accent3>
          <a:srgbClr val="FFFFFF"/>
        </a:accent3>
        <a:accent4>
          <a:srgbClr val="4C453D"/>
        </a:accent4>
        <a:accent5>
          <a:srgbClr val="BFE2AA"/>
        </a:accent5>
        <a:accent6>
          <a:srgbClr val="E7B628"/>
        </a:accent6>
        <a:hlink>
          <a:srgbClr val="CCCC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239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239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19477</TotalTime>
  <Words>1804</Words>
  <Application>Microsoft Office PowerPoint</Application>
  <PresentationFormat>On-screen Show (4:3)</PresentationFormat>
  <Paragraphs>227</Paragraphs>
  <Slides>31</Slides>
  <Notes>29</Notes>
  <HiddenSlides>3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Designing challenge into your curriculum final</vt:lpstr>
      <vt:lpstr>TDA Corporate</vt:lpstr>
      <vt:lpstr>Custom Design</vt:lpstr>
      <vt:lpstr>1_TDA Corporate</vt:lpstr>
      <vt:lpstr>1_Custom Design</vt:lpstr>
      <vt:lpstr>Sauce for the Goose: learning environments  that work for pupils and staff</vt:lpstr>
      <vt:lpstr>Sauce for the Goose</vt:lpstr>
      <vt:lpstr>Session map</vt:lpstr>
      <vt:lpstr>Alf Coles – making algebra meaningful by changing classroom culture</vt:lpstr>
      <vt:lpstr>Classroom culture changes  via:</vt:lpstr>
      <vt:lpstr>Key underpinning processes</vt:lpstr>
      <vt:lpstr>Key underpinning processes</vt:lpstr>
      <vt:lpstr>An effective learning environment for staff – Kenton school</vt:lpstr>
      <vt:lpstr>Kenton school</vt:lpstr>
      <vt:lpstr>Slide 10</vt:lpstr>
      <vt:lpstr>Kenton school</vt:lpstr>
      <vt:lpstr>Kenton school</vt:lpstr>
      <vt:lpstr>What does this say about effective learning environments for staff?</vt:lpstr>
      <vt:lpstr>Key underpinning processes</vt:lpstr>
      <vt:lpstr>Key underpinning processes</vt:lpstr>
      <vt:lpstr>Key underpinning processes</vt:lpstr>
      <vt:lpstr> Effect sizes for leadership interventions </vt:lpstr>
      <vt:lpstr>Key underpinning processes</vt:lpstr>
      <vt:lpstr>      Sauce for the Goose</vt:lpstr>
      <vt:lpstr>How are we doing? Skein evidence </vt:lpstr>
      <vt:lpstr>Findings</vt:lpstr>
      <vt:lpstr>Differentiation : Staff attitude to whole school CPD sessions</vt:lpstr>
      <vt:lpstr>Of the 5 recent CPD opportunities,  how many</vt:lpstr>
      <vt:lpstr> Differentiation </vt:lpstr>
      <vt:lpstr>Differentiation-some good examples</vt:lpstr>
      <vt:lpstr> Collaboration and coaching </vt:lpstr>
      <vt:lpstr>Prioritising for your context</vt:lpstr>
      <vt:lpstr> Collaboration and coaching </vt:lpstr>
      <vt:lpstr>               </vt:lpstr>
      <vt:lpstr>Links to the evidence base</vt:lpstr>
      <vt:lpstr>Contact Details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Philippa Cordingley</dc:creator>
  <cp:lastModifiedBy>Sian Bravington</cp:lastModifiedBy>
  <cp:revision>159</cp:revision>
  <dcterms:created xsi:type="dcterms:W3CDTF">2011-10-19T16:55:29Z</dcterms:created>
  <dcterms:modified xsi:type="dcterms:W3CDTF">2012-10-19T16:05:51Z</dcterms:modified>
</cp:coreProperties>
</file>